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Lst>
  <p:notesMasterIdLst>
    <p:notesMasterId r:id="rId61"/>
  </p:notesMasterIdLst>
  <p:handoutMasterIdLst>
    <p:handoutMasterId r:id="rId62"/>
  </p:handoutMasterIdLst>
  <p:sldIdLst>
    <p:sldId id="256" r:id="rId3"/>
    <p:sldId id="351" r:id="rId4"/>
    <p:sldId id="262" r:id="rId5"/>
    <p:sldId id="289" r:id="rId6"/>
    <p:sldId id="339" r:id="rId7"/>
    <p:sldId id="266" r:id="rId8"/>
    <p:sldId id="273" r:id="rId9"/>
    <p:sldId id="352" r:id="rId10"/>
    <p:sldId id="268" r:id="rId11"/>
    <p:sldId id="348" r:id="rId12"/>
    <p:sldId id="275" r:id="rId13"/>
    <p:sldId id="310" r:id="rId14"/>
    <p:sldId id="311" r:id="rId15"/>
    <p:sldId id="312" r:id="rId16"/>
    <p:sldId id="313" r:id="rId17"/>
    <p:sldId id="338" r:id="rId18"/>
    <p:sldId id="299" r:id="rId19"/>
    <p:sldId id="316" r:id="rId20"/>
    <p:sldId id="329" r:id="rId21"/>
    <p:sldId id="257" r:id="rId22"/>
    <p:sldId id="258" r:id="rId23"/>
    <p:sldId id="350" r:id="rId24"/>
    <p:sldId id="259" r:id="rId25"/>
    <p:sldId id="341" r:id="rId26"/>
    <p:sldId id="309" r:id="rId27"/>
    <p:sldId id="279" r:id="rId28"/>
    <p:sldId id="315" r:id="rId29"/>
    <p:sldId id="290" r:id="rId30"/>
    <p:sldId id="291" r:id="rId31"/>
    <p:sldId id="292" r:id="rId32"/>
    <p:sldId id="293" r:id="rId33"/>
    <p:sldId id="294" r:id="rId34"/>
    <p:sldId id="295" r:id="rId35"/>
    <p:sldId id="296" r:id="rId36"/>
    <p:sldId id="297" r:id="rId37"/>
    <p:sldId id="328" r:id="rId38"/>
    <p:sldId id="320" r:id="rId39"/>
    <p:sldId id="321" r:id="rId40"/>
    <p:sldId id="322" r:id="rId41"/>
    <p:sldId id="323" r:id="rId42"/>
    <p:sldId id="317" r:id="rId43"/>
    <p:sldId id="331" r:id="rId44"/>
    <p:sldId id="330" r:id="rId45"/>
    <p:sldId id="332" r:id="rId46"/>
    <p:sldId id="327" r:id="rId47"/>
    <p:sldId id="298" r:id="rId48"/>
    <p:sldId id="324" r:id="rId49"/>
    <p:sldId id="326" r:id="rId50"/>
    <p:sldId id="333" r:id="rId51"/>
    <p:sldId id="336" r:id="rId52"/>
    <p:sldId id="334" r:id="rId53"/>
    <p:sldId id="335" r:id="rId54"/>
    <p:sldId id="346" r:id="rId55"/>
    <p:sldId id="337" r:id="rId56"/>
    <p:sldId id="344" r:id="rId57"/>
    <p:sldId id="307" r:id="rId58"/>
    <p:sldId id="345" r:id="rId59"/>
    <p:sldId id="306"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tinaro, Giuliano (E,I&amp;S)" initials="MG(" lastIdx="2" clrIdx="0">
    <p:extLst>
      <p:ext uri="{19B8F6BF-5375-455C-9EA6-DF929625EA0E}">
        <p15:presenceInfo xmlns:p15="http://schemas.microsoft.com/office/powerpoint/2012/main" userId="S::giuliano.montinaro@staffordshire.gov.uk::966b8a50-2d58-4281-b06a-7e828bff9f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97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77551" autoAdjust="0"/>
  </p:normalViewPr>
  <p:slideViewPr>
    <p:cSldViewPr snapToGrid="0">
      <p:cViewPr>
        <p:scale>
          <a:sx n="75" d="100"/>
          <a:sy n="75" d="100"/>
        </p:scale>
        <p:origin x="1242" y="-366"/>
      </p:cViewPr>
      <p:guideLst>
        <p:guide orient="horz" pos="2160"/>
        <p:guide pos="2880"/>
      </p:guideLst>
    </p:cSldViewPr>
  </p:slideViewPr>
  <p:outlineViewPr>
    <p:cViewPr>
      <p:scale>
        <a:sx n="33" d="100"/>
        <a:sy n="33" d="100"/>
      </p:scale>
      <p:origin x="0" y="-13632"/>
    </p:cViewPr>
  </p:outlineViewPr>
  <p:notesTextViewPr>
    <p:cViewPr>
      <p:scale>
        <a:sx n="3" d="2"/>
        <a:sy n="3" d="2"/>
      </p:scale>
      <p:origin x="0" y="0"/>
    </p:cViewPr>
  </p:notesTextViewPr>
  <p:sorterViewPr>
    <p:cViewPr>
      <p:scale>
        <a:sx n="144" d="100"/>
        <a:sy n="144" d="100"/>
      </p:scale>
      <p:origin x="0" y="-20502"/>
    </p:cViewPr>
  </p:sorterViewPr>
  <p:notesViewPr>
    <p:cSldViewPr snapToGrid="0">
      <p:cViewPr varScale="1">
        <p:scale>
          <a:sx n="81" d="100"/>
          <a:sy n="81" d="100"/>
        </p:scale>
        <p:origin x="205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CAF262-4AF3-4A7F-8537-2F1498CFC5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72A5E118-B01E-4D8E-9EE1-3B1DCBDC9F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577B0F-0F56-4E94-814C-B7DB154E6186}" type="datetimeFigureOut">
              <a:rPr lang="en-GB" smtClean="0"/>
              <a:t>20/04/2021</a:t>
            </a:fld>
            <a:endParaRPr lang="en-GB" dirty="0"/>
          </a:p>
        </p:txBody>
      </p:sp>
      <p:sp>
        <p:nvSpPr>
          <p:cNvPr id="4" name="Footer Placeholder 3">
            <a:extLst>
              <a:ext uri="{FF2B5EF4-FFF2-40B4-BE49-F238E27FC236}">
                <a16:creationId xmlns:a16="http://schemas.microsoft.com/office/drawing/2014/main" id="{3623531C-F4B5-4F0F-B240-00C8C664ABB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75761772-F5AC-46E0-94BD-F89AB112DF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83D94A-EA63-4002-BEFD-C3DC0D1AF5ED}" type="slidenum">
              <a:rPr lang="en-GB" smtClean="0"/>
              <a:t>‹#›</a:t>
            </a:fld>
            <a:endParaRPr lang="en-GB" dirty="0"/>
          </a:p>
        </p:txBody>
      </p:sp>
    </p:spTree>
    <p:extLst>
      <p:ext uri="{BB962C8B-B14F-4D97-AF65-F5344CB8AC3E}">
        <p14:creationId xmlns:p14="http://schemas.microsoft.com/office/powerpoint/2010/main" val="2447202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374E18-4A66-439B-AD80-C0B39EAD8E77}" type="datetimeFigureOut">
              <a:rPr lang="en-GB" smtClean="0"/>
              <a:t>20/04/2021</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788B6A-FC44-4194-AA11-02B1143A51F8}" type="slidenum">
              <a:rPr lang="en-GB" smtClean="0"/>
              <a:t>‹#›</a:t>
            </a:fld>
            <a:endParaRPr lang="en-GB" dirty="0"/>
          </a:p>
        </p:txBody>
      </p:sp>
    </p:spTree>
    <p:extLst>
      <p:ext uri="{BB962C8B-B14F-4D97-AF65-F5344CB8AC3E}">
        <p14:creationId xmlns:p14="http://schemas.microsoft.com/office/powerpoint/2010/main" val="234479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1</a:t>
            </a:fld>
            <a:endParaRPr lang="en-GB" dirty="0"/>
          </a:p>
        </p:txBody>
      </p:sp>
    </p:spTree>
    <p:extLst>
      <p:ext uri="{BB962C8B-B14F-4D97-AF65-F5344CB8AC3E}">
        <p14:creationId xmlns:p14="http://schemas.microsoft.com/office/powerpoint/2010/main" val="3476823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10</a:t>
            </a:fld>
            <a:endParaRPr lang="en-GB" dirty="0"/>
          </a:p>
        </p:txBody>
      </p:sp>
    </p:spTree>
    <p:extLst>
      <p:ext uri="{BB962C8B-B14F-4D97-AF65-F5344CB8AC3E}">
        <p14:creationId xmlns:p14="http://schemas.microsoft.com/office/powerpoint/2010/main" val="2008486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11</a:t>
            </a:fld>
            <a:endParaRPr lang="en-GB" dirty="0"/>
          </a:p>
        </p:txBody>
      </p:sp>
    </p:spTree>
    <p:extLst>
      <p:ext uri="{BB962C8B-B14F-4D97-AF65-F5344CB8AC3E}">
        <p14:creationId xmlns:p14="http://schemas.microsoft.com/office/powerpoint/2010/main" val="631689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12</a:t>
            </a:fld>
            <a:endParaRPr lang="en-GB" dirty="0"/>
          </a:p>
        </p:txBody>
      </p:sp>
    </p:spTree>
    <p:extLst>
      <p:ext uri="{BB962C8B-B14F-4D97-AF65-F5344CB8AC3E}">
        <p14:creationId xmlns:p14="http://schemas.microsoft.com/office/powerpoint/2010/main" val="632752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13</a:t>
            </a:fld>
            <a:endParaRPr lang="en-GB" dirty="0"/>
          </a:p>
        </p:txBody>
      </p:sp>
    </p:spTree>
    <p:extLst>
      <p:ext uri="{BB962C8B-B14F-4D97-AF65-F5344CB8AC3E}">
        <p14:creationId xmlns:p14="http://schemas.microsoft.com/office/powerpoint/2010/main" val="2236530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14</a:t>
            </a:fld>
            <a:endParaRPr lang="en-GB" dirty="0"/>
          </a:p>
        </p:txBody>
      </p:sp>
    </p:spTree>
    <p:extLst>
      <p:ext uri="{BB962C8B-B14F-4D97-AF65-F5344CB8AC3E}">
        <p14:creationId xmlns:p14="http://schemas.microsoft.com/office/powerpoint/2010/main" val="2711401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15</a:t>
            </a:fld>
            <a:endParaRPr lang="en-GB" dirty="0"/>
          </a:p>
        </p:txBody>
      </p:sp>
    </p:spTree>
    <p:extLst>
      <p:ext uri="{BB962C8B-B14F-4D97-AF65-F5344CB8AC3E}">
        <p14:creationId xmlns:p14="http://schemas.microsoft.com/office/powerpoint/2010/main" val="1529844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16</a:t>
            </a:fld>
            <a:endParaRPr lang="en-GB" dirty="0"/>
          </a:p>
        </p:txBody>
      </p:sp>
    </p:spTree>
    <p:extLst>
      <p:ext uri="{BB962C8B-B14F-4D97-AF65-F5344CB8AC3E}">
        <p14:creationId xmlns:p14="http://schemas.microsoft.com/office/powerpoint/2010/main" val="1296415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17</a:t>
            </a:fld>
            <a:endParaRPr lang="en-GB" dirty="0"/>
          </a:p>
        </p:txBody>
      </p:sp>
    </p:spTree>
    <p:extLst>
      <p:ext uri="{BB962C8B-B14F-4D97-AF65-F5344CB8AC3E}">
        <p14:creationId xmlns:p14="http://schemas.microsoft.com/office/powerpoint/2010/main" val="1362988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18</a:t>
            </a:fld>
            <a:endParaRPr lang="en-GB" dirty="0"/>
          </a:p>
        </p:txBody>
      </p:sp>
    </p:spTree>
    <p:extLst>
      <p:ext uri="{BB962C8B-B14F-4D97-AF65-F5344CB8AC3E}">
        <p14:creationId xmlns:p14="http://schemas.microsoft.com/office/powerpoint/2010/main" val="2299195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788B6A-FC44-4194-AA11-02B1143A51F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0998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788B6A-FC44-4194-AA11-02B1143A51F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3057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788B6A-FC44-4194-AA11-02B1143A51F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2379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The Strategy sets out our priorities for the next five years through four non-linear phases: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five economic themes of </a:t>
            </a:r>
            <a:r>
              <a:rPr lang="en-GB" sz="1200" b="1" i="1" kern="1200" dirty="0">
                <a:solidFill>
                  <a:schemeClr val="tx1"/>
                </a:solidFill>
                <a:effectLst/>
                <a:latin typeface="+mn-lt"/>
                <a:ea typeface="+mn-ea"/>
                <a:cs typeface="+mn-cs"/>
              </a:rPr>
              <a:t>business environment</a:t>
            </a:r>
            <a:r>
              <a:rPr lang="en-GB" sz="1200" kern="1200" dirty="0">
                <a:solidFill>
                  <a:schemeClr val="tx1"/>
                </a:solidFill>
                <a:effectLst/>
                <a:latin typeface="+mn-lt"/>
                <a:ea typeface="+mn-ea"/>
                <a:cs typeface="+mn-cs"/>
              </a:rPr>
              <a:t>, </a:t>
            </a:r>
            <a:r>
              <a:rPr lang="en-GB" sz="1200" b="1" i="1" kern="1200" dirty="0">
                <a:solidFill>
                  <a:schemeClr val="tx1"/>
                </a:solidFill>
                <a:effectLst/>
                <a:latin typeface="+mn-lt"/>
                <a:ea typeface="+mn-ea"/>
                <a:cs typeface="+mn-cs"/>
              </a:rPr>
              <a:t>people</a:t>
            </a:r>
            <a:r>
              <a:rPr lang="en-GB" sz="1200" kern="1200" dirty="0">
                <a:solidFill>
                  <a:schemeClr val="tx1"/>
                </a:solidFill>
                <a:effectLst/>
                <a:latin typeface="+mn-lt"/>
                <a:ea typeface="+mn-ea"/>
                <a:cs typeface="+mn-cs"/>
              </a:rPr>
              <a:t>, </a:t>
            </a:r>
            <a:r>
              <a:rPr lang="en-GB" sz="1200" b="1" i="1" kern="1200" dirty="0">
                <a:solidFill>
                  <a:schemeClr val="tx1"/>
                </a:solidFill>
                <a:effectLst/>
                <a:latin typeface="+mn-lt"/>
                <a:ea typeface="+mn-ea"/>
                <a:cs typeface="+mn-cs"/>
              </a:rPr>
              <a:t>infrastructure</a:t>
            </a:r>
            <a:r>
              <a:rPr lang="en-GB" sz="1200" kern="1200" dirty="0">
                <a:solidFill>
                  <a:schemeClr val="tx1"/>
                </a:solidFill>
                <a:effectLst/>
                <a:latin typeface="+mn-lt"/>
                <a:ea typeface="+mn-ea"/>
                <a:cs typeface="+mn-cs"/>
              </a:rPr>
              <a:t>, </a:t>
            </a:r>
            <a:r>
              <a:rPr lang="en-GB" sz="1200" b="1" i="1" kern="1200" dirty="0">
                <a:solidFill>
                  <a:schemeClr val="tx1"/>
                </a:solidFill>
                <a:effectLst/>
                <a:latin typeface="+mn-lt"/>
                <a:ea typeface="+mn-ea"/>
                <a:cs typeface="+mn-cs"/>
              </a:rPr>
              <a:t>place</a:t>
            </a:r>
            <a:r>
              <a:rPr lang="en-GB" sz="1200" kern="1200" dirty="0">
                <a:solidFill>
                  <a:schemeClr val="tx1"/>
                </a:solidFill>
                <a:effectLst/>
                <a:latin typeface="+mn-lt"/>
                <a:ea typeface="+mn-ea"/>
                <a:cs typeface="+mn-cs"/>
              </a:rPr>
              <a:t> and </a:t>
            </a:r>
            <a:r>
              <a:rPr lang="en-GB" sz="1200" b="1" i="1" kern="1200" dirty="0">
                <a:solidFill>
                  <a:schemeClr val="tx1"/>
                </a:solidFill>
                <a:effectLst/>
                <a:latin typeface="+mn-lt"/>
                <a:ea typeface="+mn-ea"/>
                <a:cs typeface="+mn-cs"/>
              </a:rPr>
              <a:t>ideas</a:t>
            </a:r>
            <a:r>
              <a:rPr lang="en-GB" sz="1200" kern="1200" dirty="0">
                <a:solidFill>
                  <a:schemeClr val="tx1"/>
                </a:solidFill>
                <a:effectLst/>
                <a:latin typeface="+mn-lt"/>
                <a:ea typeface="+mn-ea"/>
                <a:cs typeface="+mn-cs"/>
              </a:rPr>
              <a:t> that form the integral part of our Strategic Plan and the national and local industrial strategies remain relevant, but the strategic priorities aligned to these themes have been reconsidered in response to the COVID-19 crisis and possible prolonged economic downturn.</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788B6A-FC44-4194-AA11-02B1143A51F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0469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788B6A-FC44-4194-AA11-02B1143A51F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710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a:p>
            <a:pPr marL="0" indent="0">
              <a:buFont typeface="Arial" panose="020B0604020202020204" pitchFamily="34" charset="0"/>
              <a:buNone/>
            </a:pPr>
            <a:r>
              <a:rPr lang="en-GB" dirty="0"/>
              <a:t>Strategy will inform our response to Government policy over the coming months including ‘levelling-up’, devolution and the National Infrastructure Strategy.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788B6A-FC44-4194-AA11-02B1143A51F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0056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a:p>
            <a:pPr marL="0" indent="0">
              <a:buFont typeface="Arial" panose="020B0604020202020204" pitchFamily="34" charset="0"/>
              <a:buNone/>
            </a:pPr>
            <a:r>
              <a:rPr lang="en-GB" dirty="0"/>
              <a:t>Strategy will inform our response to Government policy over the coming months including ‘levelling-up’, devolution and the National Infrastructure Strategy.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788B6A-FC44-4194-AA11-02B1143A51F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2622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25</a:t>
            </a:fld>
            <a:endParaRPr lang="en-GB" dirty="0"/>
          </a:p>
        </p:txBody>
      </p:sp>
    </p:spTree>
    <p:extLst>
      <p:ext uri="{BB962C8B-B14F-4D97-AF65-F5344CB8AC3E}">
        <p14:creationId xmlns:p14="http://schemas.microsoft.com/office/powerpoint/2010/main" val="3563899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26</a:t>
            </a:fld>
            <a:endParaRPr lang="en-GB" dirty="0"/>
          </a:p>
        </p:txBody>
      </p:sp>
    </p:spTree>
    <p:extLst>
      <p:ext uri="{BB962C8B-B14F-4D97-AF65-F5344CB8AC3E}">
        <p14:creationId xmlns:p14="http://schemas.microsoft.com/office/powerpoint/2010/main" val="1220974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27</a:t>
            </a:fld>
            <a:endParaRPr lang="en-GB" dirty="0"/>
          </a:p>
        </p:txBody>
      </p:sp>
    </p:spTree>
    <p:extLst>
      <p:ext uri="{BB962C8B-B14F-4D97-AF65-F5344CB8AC3E}">
        <p14:creationId xmlns:p14="http://schemas.microsoft.com/office/powerpoint/2010/main" val="2766527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28</a:t>
            </a:fld>
            <a:endParaRPr lang="en-GB" dirty="0"/>
          </a:p>
        </p:txBody>
      </p:sp>
    </p:spTree>
    <p:extLst>
      <p:ext uri="{BB962C8B-B14F-4D97-AF65-F5344CB8AC3E}">
        <p14:creationId xmlns:p14="http://schemas.microsoft.com/office/powerpoint/2010/main" val="423875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lvl="1" indent="0">
              <a:buNone/>
            </a:pPr>
            <a:r>
              <a:rPr lang="en-US" dirty="0"/>
              <a:t>Note: Private sector organisations and registered charities can be project deliverers where they are providing a service to benefit other organisations or individuals.</a:t>
            </a:r>
          </a:p>
          <a:p>
            <a:pPr marL="400050" lvl="1" indent="0">
              <a:buNone/>
            </a:pPr>
            <a:r>
              <a:rPr lang="en-US" dirty="0"/>
              <a:t>The UK Community Renewal Fund will not provide funding to individuals to deliver projects. </a:t>
            </a:r>
            <a:endParaRPr lang="en-GB" dirty="0">
              <a:cs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29</a:t>
            </a:fld>
            <a:endParaRPr lang="en-GB" dirty="0"/>
          </a:p>
        </p:txBody>
      </p:sp>
    </p:spTree>
    <p:extLst>
      <p:ext uri="{BB962C8B-B14F-4D97-AF65-F5344CB8AC3E}">
        <p14:creationId xmlns:p14="http://schemas.microsoft.com/office/powerpoint/2010/main" val="4121545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788B6A-FC44-4194-AA11-02B1143A51F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30449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30</a:t>
            </a:fld>
            <a:endParaRPr lang="en-GB" dirty="0"/>
          </a:p>
        </p:txBody>
      </p:sp>
    </p:spTree>
    <p:extLst>
      <p:ext uri="{BB962C8B-B14F-4D97-AF65-F5344CB8AC3E}">
        <p14:creationId xmlns:p14="http://schemas.microsoft.com/office/powerpoint/2010/main" val="9900256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31</a:t>
            </a:fld>
            <a:endParaRPr lang="en-GB" dirty="0"/>
          </a:p>
        </p:txBody>
      </p:sp>
    </p:spTree>
    <p:extLst>
      <p:ext uri="{BB962C8B-B14F-4D97-AF65-F5344CB8AC3E}">
        <p14:creationId xmlns:p14="http://schemas.microsoft.com/office/powerpoint/2010/main" val="6165682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32</a:t>
            </a:fld>
            <a:endParaRPr lang="en-GB" dirty="0"/>
          </a:p>
        </p:txBody>
      </p:sp>
    </p:spTree>
    <p:extLst>
      <p:ext uri="{BB962C8B-B14F-4D97-AF65-F5344CB8AC3E}">
        <p14:creationId xmlns:p14="http://schemas.microsoft.com/office/powerpoint/2010/main" val="37832560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33</a:t>
            </a:fld>
            <a:endParaRPr lang="en-GB" dirty="0"/>
          </a:p>
        </p:txBody>
      </p:sp>
    </p:spTree>
    <p:extLst>
      <p:ext uri="{BB962C8B-B14F-4D97-AF65-F5344CB8AC3E}">
        <p14:creationId xmlns:p14="http://schemas.microsoft.com/office/powerpoint/2010/main" val="16254410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34</a:t>
            </a:fld>
            <a:endParaRPr lang="en-GB" dirty="0"/>
          </a:p>
        </p:txBody>
      </p:sp>
    </p:spTree>
    <p:extLst>
      <p:ext uri="{BB962C8B-B14F-4D97-AF65-F5344CB8AC3E}">
        <p14:creationId xmlns:p14="http://schemas.microsoft.com/office/powerpoint/2010/main" val="27804585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35</a:t>
            </a:fld>
            <a:endParaRPr lang="en-GB" dirty="0"/>
          </a:p>
        </p:txBody>
      </p:sp>
    </p:spTree>
    <p:extLst>
      <p:ext uri="{BB962C8B-B14F-4D97-AF65-F5344CB8AC3E}">
        <p14:creationId xmlns:p14="http://schemas.microsoft.com/office/powerpoint/2010/main" val="38355066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The Definition “following support” is to be understood as up to four weeks after the support ended.</a:t>
            </a:r>
          </a:p>
          <a:p>
            <a:r>
              <a:rPr lang="en-GB" dirty="0"/>
              <a:t>The Definition “as a result of support” is to be understood as being able to illustrate a direct correlation between the support and the outcome. </a:t>
            </a:r>
          </a:p>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36</a:t>
            </a:fld>
            <a:endParaRPr lang="en-GB" dirty="0"/>
          </a:p>
        </p:txBody>
      </p:sp>
    </p:spTree>
    <p:extLst>
      <p:ext uri="{BB962C8B-B14F-4D97-AF65-F5344CB8AC3E}">
        <p14:creationId xmlns:p14="http://schemas.microsoft.com/office/powerpoint/2010/main" val="38073979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37</a:t>
            </a:fld>
            <a:endParaRPr lang="en-GB" dirty="0"/>
          </a:p>
        </p:txBody>
      </p:sp>
    </p:spTree>
    <p:extLst>
      <p:ext uri="{BB962C8B-B14F-4D97-AF65-F5344CB8AC3E}">
        <p14:creationId xmlns:p14="http://schemas.microsoft.com/office/powerpoint/2010/main" val="42870126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38</a:t>
            </a:fld>
            <a:endParaRPr lang="en-GB" dirty="0"/>
          </a:p>
        </p:txBody>
      </p:sp>
    </p:spTree>
    <p:extLst>
      <p:ext uri="{BB962C8B-B14F-4D97-AF65-F5344CB8AC3E}">
        <p14:creationId xmlns:p14="http://schemas.microsoft.com/office/powerpoint/2010/main" val="31725953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39</a:t>
            </a:fld>
            <a:endParaRPr lang="en-GB" dirty="0"/>
          </a:p>
        </p:txBody>
      </p:sp>
    </p:spTree>
    <p:extLst>
      <p:ext uri="{BB962C8B-B14F-4D97-AF65-F5344CB8AC3E}">
        <p14:creationId xmlns:p14="http://schemas.microsoft.com/office/powerpoint/2010/main" val="835243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4</a:t>
            </a:fld>
            <a:endParaRPr lang="en-GB" dirty="0"/>
          </a:p>
        </p:txBody>
      </p:sp>
    </p:spTree>
    <p:extLst>
      <p:ext uri="{BB962C8B-B14F-4D97-AF65-F5344CB8AC3E}">
        <p14:creationId xmlns:p14="http://schemas.microsoft.com/office/powerpoint/2010/main" val="7944471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40</a:t>
            </a:fld>
            <a:endParaRPr lang="en-GB" dirty="0"/>
          </a:p>
        </p:txBody>
      </p:sp>
    </p:spTree>
    <p:extLst>
      <p:ext uri="{BB962C8B-B14F-4D97-AF65-F5344CB8AC3E}">
        <p14:creationId xmlns:p14="http://schemas.microsoft.com/office/powerpoint/2010/main" val="11867110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41</a:t>
            </a:fld>
            <a:endParaRPr lang="en-GB" dirty="0"/>
          </a:p>
        </p:txBody>
      </p:sp>
    </p:spTree>
    <p:extLst>
      <p:ext uri="{BB962C8B-B14F-4D97-AF65-F5344CB8AC3E}">
        <p14:creationId xmlns:p14="http://schemas.microsoft.com/office/powerpoint/2010/main" val="41354763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42</a:t>
            </a:fld>
            <a:endParaRPr lang="en-GB" dirty="0"/>
          </a:p>
        </p:txBody>
      </p:sp>
    </p:spTree>
    <p:extLst>
      <p:ext uri="{BB962C8B-B14F-4D97-AF65-F5344CB8AC3E}">
        <p14:creationId xmlns:p14="http://schemas.microsoft.com/office/powerpoint/2010/main" val="19689677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43</a:t>
            </a:fld>
            <a:endParaRPr lang="en-GB" dirty="0"/>
          </a:p>
        </p:txBody>
      </p:sp>
    </p:spTree>
    <p:extLst>
      <p:ext uri="{BB962C8B-B14F-4D97-AF65-F5344CB8AC3E}">
        <p14:creationId xmlns:p14="http://schemas.microsoft.com/office/powerpoint/2010/main" val="17654150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dedicated email address for the submission of the bids will be published with the slides following the presentation.</a:t>
            </a:r>
          </a:p>
          <a:p>
            <a:r>
              <a:rPr lang="en-GB" dirty="0"/>
              <a:t> </a:t>
            </a:r>
          </a:p>
        </p:txBody>
      </p:sp>
      <p:sp>
        <p:nvSpPr>
          <p:cNvPr id="4" name="Slide Number Placeholder 3"/>
          <p:cNvSpPr>
            <a:spLocks noGrp="1"/>
          </p:cNvSpPr>
          <p:nvPr>
            <p:ph type="sldNum" sz="quarter" idx="5"/>
          </p:nvPr>
        </p:nvSpPr>
        <p:spPr/>
        <p:txBody>
          <a:bodyPr/>
          <a:lstStyle/>
          <a:p>
            <a:fld id="{03788B6A-FC44-4194-AA11-02B1143A51F8}" type="slidenum">
              <a:rPr lang="en-GB" smtClean="0"/>
              <a:t>44</a:t>
            </a:fld>
            <a:endParaRPr lang="en-GB" dirty="0"/>
          </a:p>
        </p:txBody>
      </p:sp>
    </p:spTree>
    <p:extLst>
      <p:ext uri="{BB962C8B-B14F-4D97-AF65-F5344CB8AC3E}">
        <p14:creationId xmlns:p14="http://schemas.microsoft.com/office/powerpoint/2010/main" val="22570751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45</a:t>
            </a:fld>
            <a:endParaRPr lang="en-GB" dirty="0"/>
          </a:p>
        </p:txBody>
      </p:sp>
    </p:spTree>
    <p:extLst>
      <p:ext uri="{BB962C8B-B14F-4D97-AF65-F5344CB8AC3E}">
        <p14:creationId xmlns:p14="http://schemas.microsoft.com/office/powerpoint/2010/main" val="19254070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46</a:t>
            </a:fld>
            <a:endParaRPr lang="en-GB" dirty="0"/>
          </a:p>
        </p:txBody>
      </p:sp>
    </p:spTree>
    <p:extLst>
      <p:ext uri="{BB962C8B-B14F-4D97-AF65-F5344CB8AC3E}">
        <p14:creationId xmlns:p14="http://schemas.microsoft.com/office/powerpoint/2010/main" val="19514940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47</a:t>
            </a:fld>
            <a:endParaRPr lang="en-GB" dirty="0"/>
          </a:p>
        </p:txBody>
      </p:sp>
    </p:spTree>
    <p:extLst>
      <p:ext uri="{BB962C8B-B14F-4D97-AF65-F5344CB8AC3E}">
        <p14:creationId xmlns:p14="http://schemas.microsoft.com/office/powerpoint/2010/main" val="25046390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48</a:t>
            </a:fld>
            <a:endParaRPr lang="en-GB" dirty="0"/>
          </a:p>
        </p:txBody>
      </p:sp>
    </p:spTree>
    <p:extLst>
      <p:ext uri="{BB962C8B-B14F-4D97-AF65-F5344CB8AC3E}">
        <p14:creationId xmlns:p14="http://schemas.microsoft.com/office/powerpoint/2010/main" val="10048202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49</a:t>
            </a:fld>
            <a:endParaRPr lang="en-GB" dirty="0"/>
          </a:p>
        </p:txBody>
      </p:sp>
    </p:spTree>
    <p:extLst>
      <p:ext uri="{BB962C8B-B14F-4D97-AF65-F5344CB8AC3E}">
        <p14:creationId xmlns:p14="http://schemas.microsoft.com/office/powerpoint/2010/main" val="709558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kern="1200" dirty="0">
                <a:solidFill>
                  <a:schemeClr val="tx1"/>
                </a:solidFill>
                <a:latin typeface="+mn-lt"/>
                <a:ea typeface="+mn-ea"/>
                <a:cs typeface="Segoe UI" panose="020B0502040204020203" pitchFamily="34" charset="0"/>
              </a:rPr>
              <a:t>Stimulate short-term economic activity and drive long-term productivity improvements via record investment in broadband, roads, rail and cities, as part of our capital spending plans worth £100 billion next year.</a:t>
            </a:r>
          </a:p>
          <a:p>
            <a:endParaRPr lang="en-US" sz="800" kern="1200" dirty="0">
              <a:solidFill>
                <a:schemeClr val="tx1"/>
              </a:solidFill>
              <a:latin typeface="+mn-lt"/>
              <a:ea typeface="+mn-ea"/>
              <a:cs typeface="Segoe UI" panose="020B0502040204020203" pitchFamily="34" charset="0"/>
            </a:endParaRPr>
          </a:p>
          <a:p>
            <a:r>
              <a:rPr lang="en-US" sz="800" kern="1200" dirty="0">
                <a:solidFill>
                  <a:schemeClr val="tx1"/>
                </a:solidFill>
                <a:latin typeface="+mn-lt"/>
                <a:ea typeface="+mn-ea"/>
                <a:cs typeface="Segoe UI" panose="020B0502040204020203" pitchFamily="34" charset="0"/>
              </a:rPr>
              <a:t>Connect people to opportunity via the UK-wide Levelling Up Fund and UK Shared Prosperity Fund, as well as the Towns Fund and High Street Fund, to invest in local areas.</a:t>
            </a:r>
          </a:p>
          <a:p>
            <a:endParaRPr lang="en-US" sz="800" kern="1200" dirty="0">
              <a:solidFill>
                <a:schemeClr val="tx1"/>
              </a:solidFill>
              <a:latin typeface="+mn-lt"/>
              <a:ea typeface="+mn-ea"/>
              <a:cs typeface="Segoe UI" panose="020B0502040204020203" pitchFamily="34" charset="0"/>
            </a:endParaRPr>
          </a:p>
          <a:p>
            <a:r>
              <a:rPr lang="en-US" sz="800" kern="1200" dirty="0">
                <a:solidFill>
                  <a:schemeClr val="tx1"/>
                </a:solidFill>
                <a:latin typeface="+mn-lt"/>
                <a:ea typeface="+mn-ea"/>
                <a:cs typeface="Segoe UI" panose="020B0502040204020203" pitchFamily="34" charset="0"/>
              </a:rPr>
              <a:t>Help achieve net zero via £12 billion of funding for projects through the Ten Point Plan for a Green Industrial Revolution.</a:t>
            </a:r>
          </a:p>
          <a:p>
            <a:pPr marL="0" indent="0">
              <a:buNone/>
            </a:pPr>
            <a:endParaRPr lang="en-US" sz="800" kern="1200" dirty="0">
              <a:solidFill>
                <a:schemeClr val="tx1"/>
              </a:solidFill>
              <a:latin typeface="+mn-lt"/>
              <a:ea typeface="+mn-ea"/>
              <a:cs typeface="Segoe UI" panose="020B0502040204020203" pitchFamily="34" charset="0"/>
            </a:endParaRPr>
          </a:p>
          <a:p>
            <a:r>
              <a:rPr lang="en-US" sz="800" kern="1200" dirty="0">
                <a:solidFill>
                  <a:schemeClr val="tx1"/>
                </a:solidFill>
                <a:latin typeface="+mn-lt"/>
                <a:ea typeface="+mn-ea"/>
                <a:cs typeface="Segoe UI" panose="020B0502040204020203" pitchFamily="34" charset="0"/>
              </a:rPr>
              <a:t>Support investment through the new </a:t>
            </a:r>
            <a:r>
              <a:rPr lang="en-US" dirty="0">
                <a:cs typeface="Segoe UI" panose="020B0502040204020203" pitchFamily="34" charset="0"/>
              </a:rPr>
              <a:t>UK Infrastructure Bank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mn-lt"/>
                <a:ea typeface="+mn-ea"/>
                <a:cs typeface="Segoe UI" panose="020B0502040204020203" pitchFamily="34" charset="0"/>
              </a:rPr>
              <a:t>UK Infrastructure Bank which will ‘crowd-in’ private investment to accelerate our progress to net zero, helping to level up the UK. This will invest in local authority and private sector infrastructure projects, as well as providing an advisory function to help with the development and delivery of projects</a:t>
            </a:r>
            <a:endParaRPr lang="en-GB" sz="800" dirty="0"/>
          </a:p>
          <a:p>
            <a:endParaRPr lang="en-US" sz="800" kern="1200" dirty="0">
              <a:solidFill>
                <a:schemeClr val="tx1"/>
              </a:solidFill>
              <a:latin typeface="+mn-lt"/>
              <a:ea typeface="+mn-ea"/>
              <a:cs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788B6A-FC44-4194-AA11-02B1143A51F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13220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50</a:t>
            </a:fld>
            <a:endParaRPr lang="en-GB" dirty="0"/>
          </a:p>
        </p:txBody>
      </p:sp>
    </p:spTree>
    <p:extLst>
      <p:ext uri="{BB962C8B-B14F-4D97-AF65-F5344CB8AC3E}">
        <p14:creationId xmlns:p14="http://schemas.microsoft.com/office/powerpoint/2010/main" val="40960484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51</a:t>
            </a:fld>
            <a:endParaRPr lang="en-GB" dirty="0"/>
          </a:p>
        </p:txBody>
      </p:sp>
    </p:spTree>
    <p:extLst>
      <p:ext uri="{BB962C8B-B14F-4D97-AF65-F5344CB8AC3E}">
        <p14:creationId xmlns:p14="http://schemas.microsoft.com/office/powerpoint/2010/main" val="31337328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52</a:t>
            </a:fld>
            <a:endParaRPr lang="en-GB" dirty="0"/>
          </a:p>
        </p:txBody>
      </p:sp>
    </p:spTree>
    <p:extLst>
      <p:ext uri="{BB962C8B-B14F-4D97-AF65-F5344CB8AC3E}">
        <p14:creationId xmlns:p14="http://schemas.microsoft.com/office/powerpoint/2010/main" val="8782685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53</a:t>
            </a:fld>
            <a:endParaRPr lang="en-GB" dirty="0"/>
          </a:p>
        </p:txBody>
      </p:sp>
    </p:spTree>
    <p:extLst>
      <p:ext uri="{BB962C8B-B14F-4D97-AF65-F5344CB8AC3E}">
        <p14:creationId xmlns:p14="http://schemas.microsoft.com/office/powerpoint/2010/main" val="9962530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54</a:t>
            </a:fld>
            <a:endParaRPr lang="en-GB" dirty="0"/>
          </a:p>
        </p:txBody>
      </p:sp>
    </p:spTree>
    <p:extLst>
      <p:ext uri="{BB962C8B-B14F-4D97-AF65-F5344CB8AC3E}">
        <p14:creationId xmlns:p14="http://schemas.microsoft.com/office/powerpoint/2010/main" val="8329089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55</a:t>
            </a:fld>
            <a:endParaRPr lang="en-GB" dirty="0"/>
          </a:p>
        </p:txBody>
      </p:sp>
    </p:spTree>
    <p:extLst>
      <p:ext uri="{BB962C8B-B14F-4D97-AF65-F5344CB8AC3E}">
        <p14:creationId xmlns:p14="http://schemas.microsoft.com/office/powerpoint/2010/main" val="6402876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56</a:t>
            </a:fld>
            <a:endParaRPr lang="en-GB" dirty="0"/>
          </a:p>
        </p:txBody>
      </p:sp>
    </p:spTree>
    <p:extLst>
      <p:ext uri="{BB962C8B-B14F-4D97-AF65-F5344CB8AC3E}">
        <p14:creationId xmlns:p14="http://schemas.microsoft.com/office/powerpoint/2010/main" val="30821226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57</a:t>
            </a:fld>
            <a:endParaRPr lang="en-GB" dirty="0"/>
          </a:p>
        </p:txBody>
      </p:sp>
    </p:spTree>
    <p:extLst>
      <p:ext uri="{BB962C8B-B14F-4D97-AF65-F5344CB8AC3E}">
        <p14:creationId xmlns:p14="http://schemas.microsoft.com/office/powerpoint/2010/main" val="34357572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58</a:t>
            </a:fld>
            <a:endParaRPr lang="en-GB" dirty="0"/>
          </a:p>
        </p:txBody>
      </p:sp>
    </p:spTree>
    <p:extLst>
      <p:ext uri="{BB962C8B-B14F-4D97-AF65-F5344CB8AC3E}">
        <p14:creationId xmlns:p14="http://schemas.microsoft.com/office/powerpoint/2010/main" val="1038986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788B6A-FC44-4194-AA11-02B1143A51F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4317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7</a:t>
            </a:fld>
            <a:endParaRPr lang="en-GB" dirty="0"/>
          </a:p>
        </p:txBody>
      </p:sp>
    </p:spTree>
    <p:extLst>
      <p:ext uri="{BB962C8B-B14F-4D97-AF65-F5344CB8AC3E}">
        <p14:creationId xmlns:p14="http://schemas.microsoft.com/office/powerpoint/2010/main" val="2398951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8</a:t>
            </a:fld>
            <a:endParaRPr lang="en-GB" dirty="0"/>
          </a:p>
        </p:txBody>
      </p:sp>
    </p:spTree>
    <p:extLst>
      <p:ext uri="{BB962C8B-B14F-4D97-AF65-F5344CB8AC3E}">
        <p14:creationId xmlns:p14="http://schemas.microsoft.com/office/powerpoint/2010/main" val="3438282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88B6A-FC44-4194-AA11-02B1143A51F8}" type="slidenum">
              <a:rPr lang="en-GB" smtClean="0"/>
              <a:t>9</a:t>
            </a:fld>
            <a:endParaRPr lang="en-GB" dirty="0"/>
          </a:p>
        </p:txBody>
      </p:sp>
    </p:spTree>
    <p:extLst>
      <p:ext uri="{BB962C8B-B14F-4D97-AF65-F5344CB8AC3E}">
        <p14:creationId xmlns:p14="http://schemas.microsoft.com/office/powerpoint/2010/main" val="2841613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C:\Users\sjame3sc\AppData\Local\Temp\jZip\jZip232AA\jZip373A6\STRATEGIC PLAN POWERPOINT ARTWORK-1.jpg">
            <a:extLst>
              <a:ext uri="{FF2B5EF4-FFF2-40B4-BE49-F238E27FC236}">
                <a16:creationId xmlns:a16="http://schemas.microsoft.com/office/drawing/2014/main" id="{187501B9-5A0F-4F62-B11E-833D5D933BE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114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2" descr="C:\Users\sjame3sc\AppData\Local\Temp\jZip\jZip232AA\jZip1254\STRATEGIC PLAN POWERPOINT ARTWORK-2.jpg">
            <a:extLst>
              <a:ext uri="{FF2B5EF4-FFF2-40B4-BE49-F238E27FC236}">
                <a16:creationId xmlns:a16="http://schemas.microsoft.com/office/drawing/2014/main" id="{DF73987A-B304-4343-8CDF-274197B98A44}"/>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4992"/>
          <a:stretch/>
        </p:blipFill>
        <p:spPr bwMode="auto">
          <a:xfrm>
            <a:off x="0" y="0"/>
            <a:ext cx="9144000" cy="6858694"/>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3B13FF0-5A5C-46BE-933B-9A320E8A19B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825EF24-ABDE-477E-A61F-D858627E80E2}"/>
              </a:ext>
            </a:extLst>
          </p:cNvPr>
          <p:cNvSpPr>
            <a:spLocks noGrp="1"/>
          </p:cNvSpPr>
          <p:nvPr>
            <p:ph type="dt" sz="half" idx="10"/>
          </p:nvPr>
        </p:nvSpPr>
        <p:spPr/>
        <p:txBody>
          <a:bodyPr/>
          <a:lstStyle/>
          <a:p>
            <a:fld id="{C38AB430-6FE8-43A3-8811-3ED40FBF781B}" type="datetimeFigureOut">
              <a:rPr lang="en-GB" smtClean="0"/>
              <a:t>20/04/2021</a:t>
            </a:fld>
            <a:endParaRPr lang="en-GB" dirty="0"/>
          </a:p>
        </p:txBody>
      </p:sp>
      <p:sp>
        <p:nvSpPr>
          <p:cNvPr id="4" name="Footer Placeholder 3">
            <a:extLst>
              <a:ext uri="{FF2B5EF4-FFF2-40B4-BE49-F238E27FC236}">
                <a16:creationId xmlns:a16="http://schemas.microsoft.com/office/drawing/2014/main" id="{7BE8BE56-3D0F-4E02-BBCB-FB93863D3F7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F4C927A-154A-424A-B5AA-C4B83E9A909D}"/>
              </a:ext>
            </a:extLst>
          </p:cNvPr>
          <p:cNvSpPr>
            <a:spLocks noGrp="1"/>
          </p:cNvSpPr>
          <p:nvPr>
            <p:ph type="sldNum" sz="quarter" idx="12"/>
          </p:nvPr>
        </p:nvSpPr>
        <p:spPr/>
        <p:txBody>
          <a:bodyPr/>
          <a:lstStyle/>
          <a:p>
            <a:fld id="{2DF302F4-498C-4C53-A303-38BFCA8CD92E}" type="slidenum">
              <a:rPr lang="en-GB" smtClean="0"/>
              <a:t>‹#›</a:t>
            </a:fld>
            <a:endParaRPr lang="en-GB" dirty="0"/>
          </a:p>
        </p:txBody>
      </p:sp>
      <p:sp>
        <p:nvSpPr>
          <p:cNvPr id="7" name="Content Placeholder 2">
            <a:extLst>
              <a:ext uri="{FF2B5EF4-FFF2-40B4-BE49-F238E27FC236}">
                <a16:creationId xmlns:a16="http://schemas.microsoft.com/office/drawing/2014/main" id="{98788D08-F2F3-4CAD-A8AA-8939D6270051}"/>
              </a:ext>
            </a:extLst>
          </p:cNvPr>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0311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F6E9126C-F9B0-4C89-90C2-5A10E23AC12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1884"/>
            <a:ext cx="9144000" cy="5116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38AB430-6FE8-43A3-8811-3ED40FBF781B}" type="datetimeFigureOut">
              <a:rPr lang="en-GB" smtClean="0"/>
              <a:t>20/04/2021</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DF302F4-498C-4C53-A303-38BFCA8CD92E}" type="slidenum">
              <a:rPr lang="en-GB" smtClean="0"/>
              <a:t>‹#›</a:t>
            </a:fld>
            <a:endParaRPr lang="en-GB" dirty="0"/>
          </a:p>
        </p:txBody>
      </p:sp>
    </p:spTree>
    <p:extLst>
      <p:ext uri="{BB962C8B-B14F-4D97-AF65-F5344CB8AC3E}">
        <p14:creationId xmlns:p14="http://schemas.microsoft.com/office/powerpoint/2010/main" val="3805869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E5D01325-C909-453F-B266-CC4B640BCD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1450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33B13FF0-5A5C-46BE-933B-9A320E8A19B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825EF24-ABDE-477E-A61F-D858627E80E2}"/>
              </a:ext>
            </a:extLst>
          </p:cNvPr>
          <p:cNvSpPr>
            <a:spLocks noGrp="1"/>
          </p:cNvSpPr>
          <p:nvPr>
            <p:ph type="dt" sz="half" idx="10"/>
          </p:nvPr>
        </p:nvSpPr>
        <p:spPr/>
        <p:txBody>
          <a:bodyPr/>
          <a:lstStyle/>
          <a:p>
            <a:fld id="{C38AB430-6FE8-43A3-8811-3ED40FBF781B}" type="datetimeFigureOut">
              <a:rPr lang="en-GB" smtClean="0"/>
              <a:t>20/04/2021</a:t>
            </a:fld>
            <a:endParaRPr lang="en-GB" dirty="0"/>
          </a:p>
        </p:txBody>
      </p:sp>
      <p:sp>
        <p:nvSpPr>
          <p:cNvPr id="4" name="Footer Placeholder 3">
            <a:extLst>
              <a:ext uri="{FF2B5EF4-FFF2-40B4-BE49-F238E27FC236}">
                <a16:creationId xmlns:a16="http://schemas.microsoft.com/office/drawing/2014/main" id="{7BE8BE56-3D0F-4E02-BBCB-FB93863D3F7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F4C927A-154A-424A-B5AA-C4B83E9A909D}"/>
              </a:ext>
            </a:extLst>
          </p:cNvPr>
          <p:cNvSpPr>
            <a:spLocks noGrp="1"/>
          </p:cNvSpPr>
          <p:nvPr>
            <p:ph type="sldNum" sz="quarter" idx="12"/>
          </p:nvPr>
        </p:nvSpPr>
        <p:spPr/>
        <p:txBody>
          <a:bodyPr/>
          <a:lstStyle/>
          <a:p>
            <a:fld id="{2DF302F4-498C-4C53-A303-38BFCA8CD92E}" type="slidenum">
              <a:rPr lang="en-GB" smtClean="0"/>
              <a:t>‹#›</a:t>
            </a:fld>
            <a:endParaRPr lang="en-GB" dirty="0"/>
          </a:p>
        </p:txBody>
      </p:sp>
      <p:sp>
        <p:nvSpPr>
          <p:cNvPr id="7" name="Content Placeholder 2">
            <a:extLst>
              <a:ext uri="{FF2B5EF4-FFF2-40B4-BE49-F238E27FC236}">
                <a16:creationId xmlns:a16="http://schemas.microsoft.com/office/drawing/2014/main" id="{98788D08-F2F3-4CAD-A8AA-8939D6270051}"/>
              </a:ext>
            </a:extLst>
          </p:cNvPr>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80320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2" descr="C:\Users\sjame3sc\AppData\Local\Temp\jZip\jZip232AA\jZip221AF\STRATEGIC PLAN POWERPOINT ARTWORK-3.jpg">
            <a:extLst>
              <a:ext uri="{FF2B5EF4-FFF2-40B4-BE49-F238E27FC236}">
                <a16:creationId xmlns:a16="http://schemas.microsoft.com/office/drawing/2014/main" id="{85B5936D-6F6F-40D6-9081-58404064EBF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3B13FF0-5A5C-46BE-933B-9A320E8A19B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825EF24-ABDE-477E-A61F-D858627E80E2}"/>
              </a:ext>
            </a:extLst>
          </p:cNvPr>
          <p:cNvSpPr>
            <a:spLocks noGrp="1"/>
          </p:cNvSpPr>
          <p:nvPr>
            <p:ph type="dt" sz="half" idx="10"/>
          </p:nvPr>
        </p:nvSpPr>
        <p:spPr/>
        <p:txBody>
          <a:bodyPr/>
          <a:lstStyle/>
          <a:p>
            <a:fld id="{C38AB430-6FE8-43A3-8811-3ED40FBF781B}" type="datetimeFigureOut">
              <a:rPr lang="en-GB" smtClean="0"/>
              <a:t>20/04/2021</a:t>
            </a:fld>
            <a:endParaRPr lang="en-GB" dirty="0"/>
          </a:p>
        </p:txBody>
      </p:sp>
      <p:sp>
        <p:nvSpPr>
          <p:cNvPr id="4" name="Footer Placeholder 3">
            <a:extLst>
              <a:ext uri="{FF2B5EF4-FFF2-40B4-BE49-F238E27FC236}">
                <a16:creationId xmlns:a16="http://schemas.microsoft.com/office/drawing/2014/main" id="{7BE8BE56-3D0F-4E02-BBCB-FB93863D3F7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F4C927A-154A-424A-B5AA-C4B83E9A909D}"/>
              </a:ext>
            </a:extLst>
          </p:cNvPr>
          <p:cNvSpPr>
            <a:spLocks noGrp="1"/>
          </p:cNvSpPr>
          <p:nvPr>
            <p:ph type="sldNum" sz="quarter" idx="12"/>
          </p:nvPr>
        </p:nvSpPr>
        <p:spPr/>
        <p:txBody>
          <a:bodyPr/>
          <a:lstStyle/>
          <a:p>
            <a:fld id="{2DF302F4-498C-4C53-A303-38BFCA8CD92E}" type="slidenum">
              <a:rPr lang="en-GB" smtClean="0"/>
              <a:t>‹#›</a:t>
            </a:fld>
            <a:endParaRPr lang="en-GB" dirty="0"/>
          </a:p>
        </p:txBody>
      </p:sp>
      <p:sp>
        <p:nvSpPr>
          <p:cNvPr id="7" name="Content Placeholder 2">
            <a:extLst>
              <a:ext uri="{FF2B5EF4-FFF2-40B4-BE49-F238E27FC236}">
                <a16:creationId xmlns:a16="http://schemas.microsoft.com/office/drawing/2014/main" id="{98788D08-F2F3-4CAD-A8AA-8939D6270051}"/>
              </a:ext>
            </a:extLst>
          </p:cNvPr>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16255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2" descr="C:\Users\sjame3sc\AppData\Local\Temp\jZip\jZip232AA\jZip1254\STRATEGIC PLAN POWERPOINT ARTWORK-2.jpg">
            <a:extLst>
              <a:ext uri="{FF2B5EF4-FFF2-40B4-BE49-F238E27FC236}">
                <a16:creationId xmlns:a16="http://schemas.microsoft.com/office/drawing/2014/main" id="{DF73987A-B304-4343-8CDF-274197B98A4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3B13FF0-5A5C-46BE-933B-9A320E8A19B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825EF24-ABDE-477E-A61F-D858627E80E2}"/>
              </a:ext>
            </a:extLst>
          </p:cNvPr>
          <p:cNvSpPr>
            <a:spLocks noGrp="1"/>
          </p:cNvSpPr>
          <p:nvPr>
            <p:ph type="dt" sz="half" idx="10"/>
          </p:nvPr>
        </p:nvSpPr>
        <p:spPr/>
        <p:txBody>
          <a:bodyPr/>
          <a:lstStyle/>
          <a:p>
            <a:fld id="{C38AB430-6FE8-43A3-8811-3ED40FBF781B}" type="datetimeFigureOut">
              <a:rPr lang="en-GB" smtClean="0"/>
              <a:t>20/04/2021</a:t>
            </a:fld>
            <a:endParaRPr lang="en-GB" dirty="0"/>
          </a:p>
        </p:txBody>
      </p:sp>
      <p:sp>
        <p:nvSpPr>
          <p:cNvPr id="4" name="Footer Placeholder 3">
            <a:extLst>
              <a:ext uri="{FF2B5EF4-FFF2-40B4-BE49-F238E27FC236}">
                <a16:creationId xmlns:a16="http://schemas.microsoft.com/office/drawing/2014/main" id="{7BE8BE56-3D0F-4E02-BBCB-FB93863D3F7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F4C927A-154A-424A-B5AA-C4B83E9A909D}"/>
              </a:ext>
            </a:extLst>
          </p:cNvPr>
          <p:cNvSpPr>
            <a:spLocks noGrp="1"/>
          </p:cNvSpPr>
          <p:nvPr>
            <p:ph type="sldNum" sz="quarter" idx="12"/>
          </p:nvPr>
        </p:nvSpPr>
        <p:spPr/>
        <p:txBody>
          <a:bodyPr/>
          <a:lstStyle/>
          <a:p>
            <a:fld id="{2DF302F4-498C-4C53-A303-38BFCA8CD92E}" type="slidenum">
              <a:rPr lang="en-GB" smtClean="0"/>
              <a:t>‹#›</a:t>
            </a:fld>
            <a:endParaRPr lang="en-GB" dirty="0"/>
          </a:p>
        </p:txBody>
      </p:sp>
      <p:sp>
        <p:nvSpPr>
          <p:cNvPr id="7" name="Content Placeholder 2">
            <a:extLst>
              <a:ext uri="{FF2B5EF4-FFF2-40B4-BE49-F238E27FC236}">
                <a16:creationId xmlns:a16="http://schemas.microsoft.com/office/drawing/2014/main" id="{98788D08-F2F3-4CAD-A8AA-8939D6270051}"/>
              </a:ext>
            </a:extLst>
          </p:cNvPr>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75355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87501B9-5A0F-4F62-B11E-833D5D933BE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2"/>
            <a:ext cx="9144000" cy="6857999"/>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060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F6E9126C-F9B0-4C89-90C2-5A10E23AC12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C38AB430-6FE8-43A3-8811-3ED40FBF781B}" type="datetimeFigureOut">
              <a:rPr lang="en-GB" smtClean="0"/>
              <a:t>20/04/2021</a:t>
            </a:fld>
            <a:endParaRPr lang="en-GB"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2DF302F4-498C-4C53-A303-38BFCA8CD92E}" type="slidenum">
              <a:rPr lang="en-GB" smtClean="0"/>
              <a:t>‹#›</a:t>
            </a:fld>
            <a:endParaRPr lang="en-GB" dirty="0"/>
          </a:p>
        </p:txBody>
      </p:sp>
    </p:spTree>
    <p:extLst>
      <p:ext uri="{BB962C8B-B14F-4D97-AF65-F5344CB8AC3E}">
        <p14:creationId xmlns:p14="http://schemas.microsoft.com/office/powerpoint/2010/main" val="3498957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E5D01325-C909-453F-B266-CC4B640BCD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33B13FF0-5A5C-46BE-933B-9A320E8A19B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825EF24-ABDE-477E-A61F-D858627E80E2}"/>
              </a:ext>
            </a:extLst>
          </p:cNvPr>
          <p:cNvSpPr>
            <a:spLocks noGrp="1"/>
          </p:cNvSpPr>
          <p:nvPr>
            <p:ph type="dt" sz="half" idx="10"/>
          </p:nvPr>
        </p:nvSpPr>
        <p:spPr/>
        <p:txBody>
          <a:bodyPr/>
          <a:lstStyle/>
          <a:p>
            <a:fld id="{C38AB430-6FE8-43A3-8811-3ED40FBF781B}" type="datetimeFigureOut">
              <a:rPr lang="en-GB" smtClean="0"/>
              <a:t>20/04/2021</a:t>
            </a:fld>
            <a:endParaRPr lang="en-GB" dirty="0"/>
          </a:p>
        </p:txBody>
      </p:sp>
      <p:sp>
        <p:nvSpPr>
          <p:cNvPr id="4" name="Footer Placeholder 3">
            <a:extLst>
              <a:ext uri="{FF2B5EF4-FFF2-40B4-BE49-F238E27FC236}">
                <a16:creationId xmlns:a16="http://schemas.microsoft.com/office/drawing/2014/main" id="{7BE8BE56-3D0F-4E02-BBCB-FB93863D3F7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F4C927A-154A-424A-B5AA-C4B83E9A909D}"/>
              </a:ext>
            </a:extLst>
          </p:cNvPr>
          <p:cNvSpPr>
            <a:spLocks noGrp="1"/>
          </p:cNvSpPr>
          <p:nvPr>
            <p:ph type="sldNum" sz="quarter" idx="12"/>
          </p:nvPr>
        </p:nvSpPr>
        <p:spPr/>
        <p:txBody>
          <a:bodyPr/>
          <a:lstStyle/>
          <a:p>
            <a:fld id="{2DF302F4-498C-4C53-A303-38BFCA8CD92E}" type="slidenum">
              <a:rPr lang="en-GB" smtClean="0"/>
              <a:t>‹#›</a:t>
            </a:fld>
            <a:endParaRPr lang="en-GB" dirty="0"/>
          </a:p>
        </p:txBody>
      </p:sp>
      <p:sp>
        <p:nvSpPr>
          <p:cNvPr id="7" name="Content Placeholder 2">
            <a:extLst>
              <a:ext uri="{FF2B5EF4-FFF2-40B4-BE49-F238E27FC236}">
                <a16:creationId xmlns:a16="http://schemas.microsoft.com/office/drawing/2014/main" id="{98788D08-F2F3-4CAD-A8AA-8939D6270051}"/>
              </a:ext>
            </a:extLst>
          </p:cNvPr>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1772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2" descr="C:\Users\sjame3sc\AppData\Local\Temp\jZip\jZip232AA\jZip221AF\STRATEGIC PLAN POWERPOINT ARTWORK-3.jpg">
            <a:extLst>
              <a:ext uri="{FF2B5EF4-FFF2-40B4-BE49-F238E27FC236}">
                <a16:creationId xmlns:a16="http://schemas.microsoft.com/office/drawing/2014/main" id="{85B5936D-6F6F-40D6-9081-58404064EBF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5000"/>
          <a:stretch/>
        </p:blipFill>
        <p:spPr bwMode="auto">
          <a:xfrm>
            <a:off x="1" y="0"/>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3B13FF0-5A5C-46BE-933B-9A320E8A19B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825EF24-ABDE-477E-A61F-D858627E80E2}"/>
              </a:ext>
            </a:extLst>
          </p:cNvPr>
          <p:cNvSpPr>
            <a:spLocks noGrp="1"/>
          </p:cNvSpPr>
          <p:nvPr>
            <p:ph type="dt" sz="half" idx="10"/>
          </p:nvPr>
        </p:nvSpPr>
        <p:spPr/>
        <p:txBody>
          <a:bodyPr/>
          <a:lstStyle/>
          <a:p>
            <a:fld id="{C38AB430-6FE8-43A3-8811-3ED40FBF781B}" type="datetimeFigureOut">
              <a:rPr lang="en-GB" smtClean="0"/>
              <a:t>20/04/2021</a:t>
            </a:fld>
            <a:endParaRPr lang="en-GB" dirty="0"/>
          </a:p>
        </p:txBody>
      </p:sp>
      <p:sp>
        <p:nvSpPr>
          <p:cNvPr id="4" name="Footer Placeholder 3">
            <a:extLst>
              <a:ext uri="{FF2B5EF4-FFF2-40B4-BE49-F238E27FC236}">
                <a16:creationId xmlns:a16="http://schemas.microsoft.com/office/drawing/2014/main" id="{7BE8BE56-3D0F-4E02-BBCB-FB93863D3F7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F4C927A-154A-424A-B5AA-C4B83E9A909D}"/>
              </a:ext>
            </a:extLst>
          </p:cNvPr>
          <p:cNvSpPr>
            <a:spLocks noGrp="1"/>
          </p:cNvSpPr>
          <p:nvPr>
            <p:ph type="sldNum" sz="quarter" idx="12"/>
          </p:nvPr>
        </p:nvSpPr>
        <p:spPr/>
        <p:txBody>
          <a:bodyPr/>
          <a:lstStyle/>
          <a:p>
            <a:fld id="{2DF302F4-498C-4C53-A303-38BFCA8CD92E}" type="slidenum">
              <a:rPr lang="en-GB" smtClean="0"/>
              <a:t>‹#›</a:t>
            </a:fld>
            <a:endParaRPr lang="en-GB" dirty="0"/>
          </a:p>
        </p:txBody>
      </p:sp>
      <p:sp>
        <p:nvSpPr>
          <p:cNvPr id="7" name="Content Placeholder 2">
            <a:extLst>
              <a:ext uri="{FF2B5EF4-FFF2-40B4-BE49-F238E27FC236}">
                <a16:creationId xmlns:a16="http://schemas.microsoft.com/office/drawing/2014/main" id="{98788D08-F2F3-4CAD-A8AA-8939D6270051}"/>
              </a:ext>
            </a:extLst>
          </p:cNvPr>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7130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8AB430-6FE8-43A3-8811-3ED40FBF781B}" type="datetimeFigureOut">
              <a:rPr lang="en-GB" smtClean="0"/>
              <a:t>20/04/2021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302F4-498C-4C53-A303-38BFCA8CD92E}" type="slidenum">
              <a:rPr lang="en-GB" smtClean="0"/>
              <a:t>‹#›</a:t>
            </a:fld>
            <a:endParaRPr lang="en-GB" dirty="0"/>
          </a:p>
        </p:txBody>
      </p:sp>
    </p:spTree>
    <p:extLst>
      <p:ext uri="{BB962C8B-B14F-4D97-AF65-F5344CB8AC3E}">
        <p14:creationId xmlns:p14="http://schemas.microsoft.com/office/powerpoint/2010/main" val="3348393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38AB430-6FE8-43A3-8811-3ED40FBF781B}" type="datetimeFigureOut">
              <a:rPr lang="en-GB" smtClean="0"/>
              <a:t>20/04/2021</a:t>
            </a:fld>
            <a:endParaRPr lang="en-GB"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F302F4-498C-4C53-A303-38BFCA8CD92E}" type="slidenum">
              <a:rPr lang="en-GB" smtClean="0"/>
              <a:t>‹#›</a:t>
            </a:fld>
            <a:endParaRPr lang="en-GB" dirty="0"/>
          </a:p>
        </p:txBody>
      </p:sp>
    </p:spTree>
    <p:extLst>
      <p:ext uri="{BB962C8B-B14F-4D97-AF65-F5344CB8AC3E}">
        <p14:creationId xmlns:p14="http://schemas.microsoft.com/office/powerpoint/2010/main" val="246512702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www.staffordshire.gov.uk/Your-council-and-democracy/Policies-and-plans/Strategic-Plan.aspx" TargetMode="External"/><Relationship Id="rId7" Type="http://schemas.openxmlformats.org/officeDocument/2006/relationships/hyperlink" Target="https://www.stokestaffslep.org.uk/skilled-workforce/education-trust/skills-advisory-panel-board/"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hyperlink" Target="https://www.stokestaffslep.org.uk/app/uploads/2019/01/SSLEP-Strategic-Economic-Plan-April-2018-.pdf" TargetMode="External"/><Relationship Id="rId5" Type="http://schemas.openxmlformats.org/officeDocument/2006/relationships/hyperlink" Target="https://www.stokestaffslep.org.uk/our-lis/" TargetMode="External"/><Relationship Id="rId4" Type="http://schemas.openxmlformats.org/officeDocument/2006/relationships/hyperlink" Target="https://www.staffordshire.gov.uk/Business/Documents/Covid-19/Staffordshires-Economic-Recovery-and-Renewal-Strategy.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staffordshire.gov.uk/Business/Coronavirus-COVID-19-support-for-businesses/Staffordshire-means-back-to-business.aspx"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gov.uk/government/publications/uk-community-renewal-fund-prospectus"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mailto:ukcrf@staffordshire.gov.uk"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hyperlink" Target="http://www.staffordshire.gov.uk/UKCommunityRenewalFund" TargetMode="External"/><Relationship Id="rId4" Type="http://schemas.openxmlformats.org/officeDocument/2006/relationships/hyperlink" Target="https://www.gov.uk/government/publications/uk-community-renewal-fund-prospectus"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3B9673-AC28-4242-BEA9-5FC1F399F00F}"/>
              </a:ext>
            </a:extLst>
          </p:cNvPr>
          <p:cNvSpPr txBox="1"/>
          <p:nvPr/>
        </p:nvSpPr>
        <p:spPr>
          <a:xfrm>
            <a:off x="539552" y="2044304"/>
            <a:ext cx="7488832" cy="2308324"/>
          </a:xfrm>
          <a:prstGeom prst="rect">
            <a:avLst/>
          </a:prstGeom>
          <a:noFill/>
        </p:spPr>
        <p:txBody>
          <a:bodyPr wrap="square" rtlCol="0">
            <a:spAutoFit/>
          </a:bodyPr>
          <a:lstStyle/>
          <a:p>
            <a:r>
              <a:rPr lang="en-GB" sz="4400" dirty="0">
                <a:solidFill>
                  <a:schemeClr val="bg1"/>
                </a:solidFill>
                <a:latin typeface="Segoe UI Semibold" panose="020B0702040204020203" pitchFamily="34" charset="0"/>
                <a:cs typeface="Segoe UI Semibold" panose="020B0702040204020203" pitchFamily="34" charset="0"/>
              </a:rPr>
              <a:t>The UK Community Renewal  Fund (UKCRF)</a:t>
            </a:r>
          </a:p>
          <a:p>
            <a:endParaRPr lang="en-GB" sz="2000" dirty="0">
              <a:solidFill>
                <a:schemeClr val="bg1"/>
              </a:solidFill>
              <a:latin typeface="Segoe UI Semibold" panose="020B0702040204020203" pitchFamily="34" charset="0"/>
              <a:cs typeface="Segoe UI Semibold" panose="020B0702040204020203" pitchFamily="34" charset="0"/>
            </a:endParaRPr>
          </a:p>
          <a:p>
            <a:r>
              <a:rPr lang="en-GB" sz="3600" dirty="0">
                <a:solidFill>
                  <a:schemeClr val="bg1"/>
                </a:solidFill>
                <a:latin typeface="Segoe UI Semibold" panose="020B0702040204020203" pitchFamily="34" charset="0"/>
                <a:cs typeface="Segoe UI Semibold" panose="020B0702040204020203" pitchFamily="34" charset="0"/>
              </a:rPr>
              <a:t>Briefing Event 16</a:t>
            </a:r>
            <a:r>
              <a:rPr lang="en-GB" sz="3600" baseline="30000" dirty="0">
                <a:solidFill>
                  <a:schemeClr val="bg1"/>
                </a:solidFill>
                <a:latin typeface="Segoe UI Semibold" panose="020B0702040204020203" pitchFamily="34" charset="0"/>
                <a:cs typeface="Segoe UI Semibold" panose="020B0702040204020203" pitchFamily="34" charset="0"/>
              </a:rPr>
              <a:t>th</a:t>
            </a:r>
            <a:r>
              <a:rPr lang="en-GB" sz="3600" dirty="0">
                <a:solidFill>
                  <a:schemeClr val="bg1"/>
                </a:solidFill>
                <a:latin typeface="Segoe UI Semibold" panose="020B0702040204020203" pitchFamily="34" charset="0"/>
                <a:cs typeface="Segoe UI Semibold" panose="020B0702040204020203" pitchFamily="34" charset="0"/>
              </a:rPr>
              <a:t> April 2021</a:t>
            </a:r>
          </a:p>
        </p:txBody>
      </p:sp>
      <p:pic>
        <p:nvPicPr>
          <p:cNvPr id="4" name="Picture 3" descr="UK Government logo">
            <a:extLst>
              <a:ext uri="{FF2B5EF4-FFF2-40B4-BE49-F238E27FC236}">
                <a16:creationId xmlns:a16="http://schemas.microsoft.com/office/drawing/2014/main" id="{CE36C0A9-C45B-4706-8177-DA25BDC98BCB}"/>
              </a:ext>
            </a:extLst>
          </p:cNvPr>
          <p:cNvPicPr/>
          <p:nvPr/>
        </p:nvPicPr>
        <p:blipFill>
          <a:blip r:embed="rId3">
            <a:extLst>
              <a:ext uri="{28A0092B-C50C-407E-A947-70E740481C1C}">
                <a14:useLocalDpi xmlns:a14="http://schemas.microsoft.com/office/drawing/2010/main" val="0"/>
              </a:ext>
            </a:extLst>
          </a:blip>
          <a:stretch>
            <a:fillRect/>
          </a:stretch>
        </p:blipFill>
        <p:spPr>
          <a:xfrm>
            <a:off x="675248" y="355174"/>
            <a:ext cx="2385646" cy="988029"/>
          </a:xfrm>
          <a:prstGeom prst="rect">
            <a:avLst/>
          </a:prstGeom>
        </p:spPr>
      </p:pic>
    </p:spTree>
    <p:extLst>
      <p:ext uri="{BB962C8B-B14F-4D97-AF65-F5344CB8AC3E}">
        <p14:creationId xmlns:p14="http://schemas.microsoft.com/office/powerpoint/2010/main" val="1016863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16239-722E-4063-8CE8-045D982D781F}"/>
              </a:ext>
            </a:extLst>
          </p:cNvPr>
          <p:cNvSpPr>
            <a:spLocks noGrp="1"/>
          </p:cNvSpPr>
          <p:nvPr>
            <p:ph type="title"/>
          </p:nvPr>
        </p:nvSpPr>
        <p:spPr/>
        <p:txBody>
          <a:bodyPr/>
          <a:lstStyle/>
          <a:p>
            <a:pPr algn="l"/>
            <a:r>
              <a:rPr lang="en-GB" dirty="0">
                <a:solidFill>
                  <a:srgbClr val="CA972A"/>
                </a:solidFill>
                <a:latin typeface="Segoe UI" panose="020B0502040204020203" pitchFamily="34" charset="0"/>
                <a:cs typeface="Segoe UI" panose="020B0502040204020203" pitchFamily="34" charset="0"/>
              </a:rPr>
              <a:t>UKCRF – Key Facts</a:t>
            </a:r>
          </a:p>
        </p:txBody>
      </p:sp>
      <p:sp>
        <p:nvSpPr>
          <p:cNvPr id="3" name="Content Placeholder 2">
            <a:extLst>
              <a:ext uri="{FF2B5EF4-FFF2-40B4-BE49-F238E27FC236}">
                <a16:creationId xmlns:a16="http://schemas.microsoft.com/office/drawing/2014/main" id="{4E0CAA2F-1F56-4E4E-A051-345D458961CF}"/>
              </a:ext>
            </a:extLst>
          </p:cNvPr>
          <p:cNvSpPr>
            <a:spLocks noGrp="1"/>
          </p:cNvSpPr>
          <p:nvPr>
            <p:ph idx="1"/>
          </p:nvPr>
        </p:nvSpPr>
        <p:spPr>
          <a:xfrm>
            <a:off x="457200" y="1417638"/>
            <a:ext cx="8229600" cy="4708525"/>
          </a:xfrm>
        </p:spPr>
        <p:txBody>
          <a:bodyPr>
            <a:normAutofit/>
          </a:bodyPr>
          <a:lstStyle/>
          <a:p>
            <a:r>
              <a:rPr lang="en-US" dirty="0"/>
              <a:t>Places in Staffordshire determined by District &amp; Borough Council boundary</a:t>
            </a:r>
          </a:p>
          <a:p>
            <a:r>
              <a:rPr lang="en-US" dirty="0"/>
              <a:t>A place’s index score is based on the following criteria </a:t>
            </a:r>
          </a:p>
          <a:p>
            <a:pPr marL="400050" lvl="1" indent="0">
              <a:buNone/>
            </a:pPr>
            <a:r>
              <a:rPr lang="en-US" dirty="0"/>
              <a:t>a) Productivity (30% weighting)</a:t>
            </a:r>
            <a:br>
              <a:rPr lang="en-US" dirty="0"/>
            </a:br>
            <a:r>
              <a:rPr lang="en-US" dirty="0"/>
              <a:t>b) Skills (10% weighting)</a:t>
            </a:r>
            <a:br>
              <a:rPr lang="en-US" dirty="0"/>
            </a:br>
            <a:r>
              <a:rPr lang="en-US" dirty="0"/>
              <a:t>c) Unemployment Rate (20% weighting)</a:t>
            </a:r>
            <a:br>
              <a:rPr lang="en-US" dirty="0"/>
            </a:br>
            <a:r>
              <a:rPr lang="en-US" dirty="0"/>
              <a:t>d) Population Density (20% weighting)</a:t>
            </a:r>
            <a:br>
              <a:rPr lang="en-US" dirty="0"/>
            </a:br>
            <a:r>
              <a:rPr lang="en-US" dirty="0"/>
              <a:t>e) Household Income (20% weighting)</a:t>
            </a:r>
          </a:p>
          <a:p>
            <a:pPr marL="285750" indent="-285750"/>
            <a:endParaRPr lang="en-GB" dirty="0"/>
          </a:p>
        </p:txBody>
      </p:sp>
    </p:spTree>
    <p:extLst>
      <p:ext uri="{BB962C8B-B14F-4D97-AF65-F5344CB8AC3E}">
        <p14:creationId xmlns:p14="http://schemas.microsoft.com/office/powerpoint/2010/main" val="1184148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8DCB-1BCB-4334-A7B7-A0BB42A29402}"/>
              </a:ext>
            </a:extLst>
          </p:cNvPr>
          <p:cNvSpPr>
            <a:spLocks noGrp="1"/>
          </p:cNvSpPr>
          <p:nvPr>
            <p:ph type="title"/>
          </p:nvPr>
        </p:nvSpPr>
        <p:spPr/>
        <p:txBody>
          <a:bodyPr/>
          <a:lstStyle/>
          <a:p>
            <a:pPr algn="l"/>
            <a:r>
              <a:rPr lang="en-GB" dirty="0">
                <a:solidFill>
                  <a:srgbClr val="CA972A"/>
                </a:solidFill>
                <a:latin typeface="Segoe UI" panose="020B0502040204020203" pitchFamily="34" charset="0"/>
                <a:cs typeface="Segoe UI" panose="020B0502040204020203" pitchFamily="34" charset="0"/>
              </a:rPr>
              <a:t>UKCRF – Priorities</a:t>
            </a:r>
          </a:p>
        </p:txBody>
      </p:sp>
      <p:sp>
        <p:nvSpPr>
          <p:cNvPr id="14" name="Content Placeholder 2">
            <a:extLst>
              <a:ext uri="{FF2B5EF4-FFF2-40B4-BE49-F238E27FC236}">
                <a16:creationId xmlns:a16="http://schemas.microsoft.com/office/drawing/2014/main" id="{4A554756-1912-4A93-9974-1A0AEB9112B2}"/>
              </a:ext>
            </a:extLst>
          </p:cNvPr>
          <p:cNvSpPr>
            <a:spLocks noGrp="1"/>
          </p:cNvSpPr>
          <p:nvPr>
            <p:ph idx="1"/>
          </p:nvPr>
        </p:nvSpPr>
        <p:spPr>
          <a:xfrm>
            <a:off x="457200" y="1417638"/>
            <a:ext cx="8229600" cy="4708525"/>
          </a:xfrm>
        </p:spPr>
        <p:txBody>
          <a:bodyPr>
            <a:normAutofit/>
          </a:bodyPr>
          <a:lstStyle/>
          <a:p>
            <a:pPr marL="285750" indent="-285750"/>
            <a:r>
              <a:rPr lang="en-GB" dirty="0">
                <a:latin typeface="+mj-lt"/>
                <a:cs typeface="Segoe UI" panose="020B0502040204020203" pitchFamily="34" charset="0"/>
              </a:rPr>
              <a:t>4 key priorities:</a:t>
            </a:r>
          </a:p>
          <a:p>
            <a:pPr marL="685800" lvl="1"/>
            <a:r>
              <a:rPr lang="en-GB" sz="3200" dirty="0">
                <a:latin typeface="+mj-lt"/>
                <a:cs typeface="Segoe UI" panose="020B0502040204020203" pitchFamily="34" charset="0"/>
              </a:rPr>
              <a:t>Investment in skills</a:t>
            </a:r>
          </a:p>
          <a:p>
            <a:pPr marL="685800" lvl="1"/>
            <a:r>
              <a:rPr lang="en-GB" sz="3200" dirty="0">
                <a:latin typeface="+mj-lt"/>
                <a:cs typeface="Segoe UI" panose="020B0502040204020203" pitchFamily="34" charset="0"/>
              </a:rPr>
              <a:t>Investment for local business</a:t>
            </a:r>
          </a:p>
          <a:p>
            <a:pPr marL="685800" lvl="1"/>
            <a:r>
              <a:rPr lang="en-GB" sz="3200" dirty="0">
                <a:latin typeface="+mj-lt"/>
                <a:cs typeface="Segoe UI" panose="020B0502040204020203" pitchFamily="34" charset="0"/>
              </a:rPr>
              <a:t>Investment in communities and place</a:t>
            </a:r>
          </a:p>
          <a:p>
            <a:pPr marL="685800" lvl="1"/>
            <a:r>
              <a:rPr lang="en-GB" sz="3200" dirty="0">
                <a:latin typeface="+mj-lt"/>
                <a:cs typeface="Segoe UI" panose="020B0502040204020203" pitchFamily="34" charset="0"/>
              </a:rPr>
              <a:t>Supporting people into employment</a:t>
            </a:r>
          </a:p>
          <a:p>
            <a:pPr marL="285750" indent="-285750"/>
            <a:r>
              <a:rPr lang="en-GB" dirty="0">
                <a:latin typeface="+mj-lt"/>
                <a:cs typeface="Segoe UI" panose="020B0502040204020203" pitchFamily="34" charset="0"/>
              </a:rPr>
              <a:t>Need to ensure that investment is aligned to and supports Net Zero goals</a:t>
            </a:r>
          </a:p>
          <a:p>
            <a:pPr marL="285750" indent="-285750"/>
            <a:endParaRPr lang="en-GB"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75967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8DCB-1BCB-4334-A7B7-A0BB42A29402}"/>
              </a:ext>
            </a:extLst>
          </p:cNvPr>
          <p:cNvSpPr>
            <a:spLocks noGrp="1"/>
          </p:cNvSpPr>
          <p:nvPr>
            <p:ph type="title"/>
          </p:nvPr>
        </p:nvSpPr>
        <p:spPr/>
        <p:txBody>
          <a:bodyPr>
            <a:normAutofit/>
          </a:bodyPr>
          <a:lstStyle/>
          <a:p>
            <a:pPr algn="l"/>
            <a:r>
              <a:rPr lang="en-GB" dirty="0">
                <a:solidFill>
                  <a:srgbClr val="CA972A"/>
                </a:solidFill>
                <a:latin typeface="Segoe UI" panose="020B0502040204020203" pitchFamily="34" charset="0"/>
                <a:cs typeface="Segoe UI" panose="020B0502040204020203" pitchFamily="34" charset="0"/>
              </a:rPr>
              <a:t>Investment in Skills </a:t>
            </a:r>
          </a:p>
        </p:txBody>
      </p:sp>
      <p:sp>
        <p:nvSpPr>
          <p:cNvPr id="14" name="Content Placeholder 2">
            <a:extLst>
              <a:ext uri="{FF2B5EF4-FFF2-40B4-BE49-F238E27FC236}">
                <a16:creationId xmlns:a16="http://schemas.microsoft.com/office/drawing/2014/main" id="{4A554756-1912-4A93-9974-1A0AEB9112B2}"/>
              </a:ext>
            </a:extLst>
          </p:cNvPr>
          <p:cNvSpPr>
            <a:spLocks noGrp="1"/>
          </p:cNvSpPr>
          <p:nvPr>
            <p:ph idx="1"/>
          </p:nvPr>
        </p:nvSpPr>
        <p:spPr>
          <a:xfrm>
            <a:off x="457200" y="1417638"/>
            <a:ext cx="8229600" cy="4708525"/>
          </a:xfrm>
        </p:spPr>
        <p:txBody>
          <a:bodyPr>
            <a:normAutofit fontScale="92500" lnSpcReduction="20000"/>
          </a:bodyPr>
          <a:lstStyle/>
          <a:p>
            <a:r>
              <a:rPr lang="en-GB" dirty="0"/>
              <a:t>Projects that address current &amp; emerging local skill needs and can demonstrate strategic fit e.g.</a:t>
            </a:r>
          </a:p>
          <a:p>
            <a:pPr marL="685800" lvl="1"/>
            <a:r>
              <a:rPr lang="en-GB" b="1" dirty="0"/>
              <a:t>Work based Training </a:t>
            </a:r>
            <a:r>
              <a:rPr lang="en-GB" dirty="0"/>
              <a:t>e.g. on the job training for builders in a new infrastructure projects</a:t>
            </a:r>
          </a:p>
          <a:p>
            <a:pPr marL="685800" lvl="1"/>
            <a:r>
              <a:rPr lang="en-GB" b="1" dirty="0"/>
              <a:t>Retraining, upskilling or reskilling </a:t>
            </a:r>
            <a:r>
              <a:rPr lang="en-GB" dirty="0"/>
              <a:t>members of the workforce e.g. helping to understand skill needs/gaps, access to finance for relevant training or support transitions</a:t>
            </a:r>
          </a:p>
          <a:p>
            <a:pPr marL="685800" lvl="1"/>
            <a:r>
              <a:rPr lang="en-GB" b="1" dirty="0"/>
              <a:t>Promoting the advancement of digital skills </a:t>
            </a:r>
            <a:r>
              <a:rPr lang="en-GB" dirty="0"/>
              <a:t>and inclusion e.g. where digital skills present barriers to employment, or build confidence in application or promote safety and awareness online</a:t>
            </a:r>
          </a:p>
          <a:p>
            <a:pPr marL="285750" indent="-285750"/>
            <a:endParaRPr lang="en-GB"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22875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8DCB-1BCB-4334-A7B7-A0BB42A29402}"/>
              </a:ext>
            </a:extLst>
          </p:cNvPr>
          <p:cNvSpPr>
            <a:spLocks noGrp="1"/>
          </p:cNvSpPr>
          <p:nvPr>
            <p:ph type="title"/>
          </p:nvPr>
        </p:nvSpPr>
        <p:spPr/>
        <p:txBody>
          <a:bodyPr>
            <a:normAutofit/>
          </a:bodyPr>
          <a:lstStyle/>
          <a:p>
            <a:pPr algn="l"/>
            <a:r>
              <a:rPr lang="en-GB" dirty="0">
                <a:solidFill>
                  <a:srgbClr val="CA972A"/>
                </a:solidFill>
                <a:latin typeface="Segoe UI" panose="020B0502040204020203" pitchFamily="34" charset="0"/>
                <a:cs typeface="Segoe UI" panose="020B0502040204020203" pitchFamily="34" charset="0"/>
              </a:rPr>
              <a:t>Investment for local business</a:t>
            </a:r>
          </a:p>
        </p:txBody>
      </p:sp>
      <p:sp>
        <p:nvSpPr>
          <p:cNvPr id="14" name="Content Placeholder 2">
            <a:extLst>
              <a:ext uri="{FF2B5EF4-FFF2-40B4-BE49-F238E27FC236}">
                <a16:creationId xmlns:a16="http://schemas.microsoft.com/office/drawing/2014/main" id="{4A554756-1912-4A93-9974-1A0AEB9112B2}"/>
              </a:ext>
            </a:extLst>
          </p:cNvPr>
          <p:cNvSpPr>
            <a:spLocks noGrp="1"/>
          </p:cNvSpPr>
          <p:nvPr>
            <p:ph idx="1"/>
          </p:nvPr>
        </p:nvSpPr>
        <p:spPr>
          <a:xfrm>
            <a:off x="457200" y="1417638"/>
            <a:ext cx="8229600" cy="4708525"/>
          </a:xfrm>
        </p:spPr>
        <p:txBody>
          <a:bodyPr>
            <a:normAutofit fontScale="85000" lnSpcReduction="20000"/>
          </a:bodyPr>
          <a:lstStyle/>
          <a:p>
            <a:r>
              <a:rPr lang="en-GB" dirty="0"/>
              <a:t>Projects that address local business innovation, particularly where target under-represented groups, community level in rural areas and low-carbon e.g.</a:t>
            </a:r>
          </a:p>
          <a:p>
            <a:pPr marL="685800" lvl="1"/>
            <a:r>
              <a:rPr lang="en-GB" b="1" dirty="0"/>
              <a:t>Supporting entrepreneurs and helping businesses with potential to create more job opportunities for current employees or take on new employees</a:t>
            </a:r>
            <a:r>
              <a:rPr lang="en-GB" dirty="0"/>
              <a:t> e.g. access to specialist support from investors</a:t>
            </a:r>
          </a:p>
          <a:p>
            <a:pPr marL="685800" lvl="1"/>
            <a:r>
              <a:rPr lang="en-GB" b="1" dirty="0"/>
              <a:t>Encouraging businesses to develop their innovation potential</a:t>
            </a:r>
            <a:r>
              <a:rPr lang="en-GB" dirty="0"/>
              <a:t> e.g. product development, knowledge transfer, capacity building plans for innovation facilities</a:t>
            </a:r>
          </a:p>
          <a:p>
            <a:pPr marL="685800" lvl="1"/>
            <a:r>
              <a:rPr lang="en-GB" b="1" dirty="0"/>
              <a:t>Supporting decarbonisation measures</a:t>
            </a:r>
            <a:r>
              <a:rPr lang="en-GB" dirty="0"/>
              <a:t> e.g. energy efficiency &amp; carbon reduction measures that improve productivity</a:t>
            </a:r>
          </a:p>
          <a:p>
            <a:pPr marL="285750" indent="-285750"/>
            <a:endParaRPr lang="en-GB"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5296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8DCB-1BCB-4334-A7B7-A0BB42A29402}"/>
              </a:ext>
            </a:extLst>
          </p:cNvPr>
          <p:cNvSpPr>
            <a:spLocks noGrp="1"/>
          </p:cNvSpPr>
          <p:nvPr>
            <p:ph type="title"/>
          </p:nvPr>
        </p:nvSpPr>
        <p:spPr/>
        <p:txBody>
          <a:bodyPr>
            <a:normAutofit/>
          </a:bodyPr>
          <a:lstStyle/>
          <a:p>
            <a:pPr algn="l"/>
            <a:r>
              <a:rPr lang="en-GB" sz="3600" dirty="0">
                <a:solidFill>
                  <a:srgbClr val="CA972A"/>
                </a:solidFill>
                <a:latin typeface="Segoe UI" panose="020B0502040204020203" pitchFamily="34" charset="0"/>
                <a:cs typeface="Segoe UI" panose="020B0502040204020203" pitchFamily="34" charset="0"/>
              </a:rPr>
              <a:t>Investment in communities and place</a:t>
            </a:r>
          </a:p>
        </p:txBody>
      </p:sp>
      <p:sp>
        <p:nvSpPr>
          <p:cNvPr id="14" name="Content Placeholder 2">
            <a:extLst>
              <a:ext uri="{FF2B5EF4-FFF2-40B4-BE49-F238E27FC236}">
                <a16:creationId xmlns:a16="http://schemas.microsoft.com/office/drawing/2014/main" id="{4A554756-1912-4A93-9974-1A0AEB9112B2}"/>
              </a:ext>
            </a:extLst>
          </p:cNvPr>
          <p:cNvSpPr>
            <a:spLocks noGrp="1"/>
          </p:cNvSpPr>
          <p:nvPr>
            <p:ph idx="1"/>
          </p:nvPr>
        </p:nvSpPr>
        <p:spPr>
          <a:xfrm>
            <a:off x="457200" y="1417638"/>
            <a:ext cx="8229600" cy="4708525"/>
          </a:xfrm>
        </p:spPr>
        <p:txBody>
          <a:bodyPr>
            <a:normAutofit fontScale="85000" lnSpcReduction="10000"/>
          </a:bodyPr>
          <a:lstStyle/>
          <a:p>
            <a:r>
              <a:rPr lang="en-GB" dirty="0"/>
              <a:t>Projects that address community needs, support local places by investing in community &amp; natural assets e.g.</a:t>
            </a:r>
          </a:p>
          <a:p>
            <a:pPr marL="685800" lvl="1"/>
            <a:r>
              <a:rPr lang="en-GB" b="1" dirty="0"/>
              <a:t>Feasibility studies for delivering net-zero and local energy projects</a:t>
            </a:r>
            <a:r>
              <a:rPr lang="en-GB" dirty="0"/>
              <a:t> e.g. EV charging points, clean energy</a:t>
            </a:r>
          </a:p>
          <a:p>
            <a:pPr marL="685800" lvl="1"/>
            <a:r>
              <a:rPr lang="en-GB" b="1" dirty="0"/>
              <a:t>Exploring opportunity for promoting culture-led regeneration and community development</a:t>
            </a:r>
            <a:r>
              <a:rPr lang="en-GB" dirty="0"/>
              <a:t> e.g. research &amp; feasibility &amp; collaboration or preservation &amp; enhancement of assets</a:t>
            </a:r>
          </a:p>
          <a:p>
            <a:pPr marL="685800" lvl="1"/>
            <a:r>
              <a:rPr lang="en-GB" b="1" dirty="0"/>
              <a:t>Improving green spaces and preserving important local assets</a:t>
            </a:r>
            <a:r>
              <a:rPr lang="en-GB" dirty="0"/>
              <a:t> e.g. green spaces in neighbourhoods</a:t>
            </a:r>
          </a:p>
          <a:p>
            <a:pPr marL="685800" lvl="1"/>
            <a:r>
              <a:rPr lang="en-GB" b="1" dirty="0"/>
              <a:t>Promoting rural connectivity</a:t>
            </a:r>
            <a:r>
              <a:rPr lang="en-GB" dirty="0"/>
              <a:t> e.g. explore digital functionality &amp; physical connectivity for rural businesses</a:t>
            </a:r>
          </a:p>
          <a:p>
            <a:pPr marL="285750" indent="-285750"/>
            <a:endParaRPr lang="en-GB"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76895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8DCB-1BCB-4334-A7B7-A0BB42A29402}"/>
              </a:ext>
            </a:extLst>
          </p:cNvPr>
          <p:cNvSpPr>
            <a:spLocks noGrp="1"/>
          </p:cNvSpPr>
          <p:nvPr>
            <p:ph type="title"/>
          </p:nvPr>
        </p:nvSpPr>
        <p:spPr/>
        <p:txBody>
          <a:bodyPr>
            <a:normAutofit/>
          </a:bodyPr>
          <a:lstStyle/>
          <a:p>
            <a:pPr algn="l"/>
            <a:r>
              <a:rPr lang="en-GB" sz="3600" dirty="0">
                <a:solidFill>
                  <a:srgbClr val="CA972A"/>
                </a:solidFill>
                <a:latin typeface="Segoe UI" panose="020B0502040204020203" pitchFamily="34" charset="0"/>
                <a:cs typeface="Segoe UI" panose="020B0502040204020203" pitchFamily="34" charset="0"/>
              </a:rPr>
              <a:t>Supporting people into employment</a:t>
            </a:r>
          </a:p>
        </p:txBody>
      </p:sp>
      <p:sp>
        <p:nvSpPr>
          <p:cNvPr id="14" name="Content Placeholder 2">
            <a:extLst>
              <a:ext uri="{FF2B5EF4-FFF2-40B4-BE49-F238E27FC236}">
                <a16:creationId xmlns:a16="http://schemas.microsoft.com/office/drawing/2014/main" id="{4A554756-1912-4A93-9974-1A0AEB9112B2}"/>
              </a:ext>
            </a:extLst>
          </p:cNvPr>
          <p:cNvSpPr>
            <a:spLocks noGrp="1"/>
          </p:cNvSpPr>
          <p:nvPr>
            <p:ph idx="1"/>
          </p:nvPr>
        </p:nvSpPr>
        <p:spPr>
          <a:xfrm>
            <a:off x="457200" y="1417638"/>
            <a:ext cx="8229600" cy="4708525"/>
          </a:xfrm>
        </p:spPr>
        <p:txBody>
          <a:bodyPr>
            <a:normAutofit fontScale="85000" lnSpcReduction="20000"/>
          </a:bodyPr>
          <a:lstStyle/>
          <a:p>
            <a:r>
              <a:rPr lang="en-GB" dirty="0"/>
              <a:t>Projects that deliver bespoke programmes, to overcome barriers to gain employment particularly those most disengaged from the labour market e.g.</a:t>
            </a:r>
          </a:p>
          <a:p>
            <a:pPr marL="685800" lvl="1"/>
            <a:r>
              <a:rPr lang="en-GB" b="1" dirty="0"/>
              <a:t>Supporting people to engage with local services </a:t>
            </a:r>
            <a:r>
              <a:rPr lang="en-GB" dirty="0"/>
              <a:t>which support them on their journey towards employment </a:t>
            </a:r>
          </a:p>
          <a:p>
            <a:pPr marL="685800" lvl="1"/>
            <a:r>
              <a:rPr lang="en-GB" b="1" dirty="0"/>
              <a:t>Identifying and addressing any potential barriers </a:t>
            </a:r>
            <a:r>
              <a:rPr lang="en-GB" dirty="0"/>
              <a:t>these individuals may face in gaining employment or moving closer to the labour market </a:t>
            </a:r>
          </a:p>
          <a:p>
            <a:pPr marL="685800" lvl="1"/>
            <a:r>
              <a:rPr lang="en-GB" b="1" dirty="0"/>
              <a:t>Raising aspirations, supporting individuals to access Plan for Jobs employment support, </a:t>
            </a:r>
            <a:r>
              <a:rPr lang="en-GB" dirty="0"/>
              <a:t>and find sustainable employment </a:t>
            </a:r>
          </a:p>
          <a:p>
            <a:pPr marL="685800" lvl="1"/>
            <a:r>
              <a:rPr lang="en-GB" b="1" dirty="0"/>
              <a:t>Supporting people to gain the basic skills </a:t>
            </a:r>
            <a:r>
              <a:rPr lang="en-GB" dirty="0"/>
              <a:t>they need to develop their potential for sustainable work e</a:t>
            </a:r>
          </a:p>
          <a:p>
            <a:pPr marL="685800" lvl="1"/>
            <a:r>
              <a:rPr lang="en-GB" b="1" dirty="0"/>
              <a:t>Testing what works </a:t>
            </a:r>
            <a:r>
              <a:rPr lang="en-GB" dirty="0"/>
              <a:t>in helping people move towards work </a:t>
            </a:r>
          </a:p>
          <a:p>
            <a:pPr marL="285750" indent="-285750"/>
            <a:endParaRPr lang="en-GB"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70468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3B9673-AC28-4242-BEA9-5FC1F399F00F}"/>
              </a:ext>
            </a:extLst>
          </p:cNvPr>
          <p:cNvSpPr txBox="1"/>
          <p:nvPr/>
        </p:nvSpPr>
        <p:spPr>
          <a:xfrm>
            <a:off x="567688" y="2410064"/>
            <a:ext cx="7488832" cy="646331"/>
          </a:xfrm>
          <a:prstGeom prst="rect">
            <a:avLst/>
          </a:prstGeom>
          <a:noFill/>
        </p:spPr>
        <p:txBody>
          <a:bodyPr wrap="square" rtlCol="0">
            <a:spAutoFit/>
          </a:bodyPr>
          <a:lstStyle/>
          <a:p>
            <a:r>
              <a:rPr lang="en-GB" sz="3600" dirty="0">
                <a:solidFill>
                  <a:schemeClr val="bg1"/>
                </a:solidFill>
                <a:latin typeface="Segoe UI Semibold" panose="020B0702040204020203" pitchFamily="34" charset="0"/>
                <a:cs typeface="Segoe UI Semibold" panose="020B0702040204020203" pitchFamily="34" charset="0"/>
              </a:rPr>
              <a:t>Questions </a:t>
            </a:r>
          </a:p>
        </p:txBody>
      </p:sp>
      <p:pic>
        <p:nvPicPr>
          <p:cNvPr id="4" name="Picture 3" descr="UK Government logo">
            <a:extLst>
              <a:ext uri="{FF2B5EF4-FFF2-40B4-BE49-F238E27FC236}">
                <a16:creationId xmlns:a16="http://schemas.microsoft.com/office/drawing/2014/main" id="{CE36C0A9-C45B-4706-8177-DA25BDC98BCB}"/>
              </a:ext>
            </a:extLst>
          </p:cNvPr>
          <p:cNvPicPr/>
          <p:nvPr/>
        </p:nvPicPr>
        <p:blipFill>
          <a:blip r:embed="rId3">
            <a:extLst>
              <a:ext uri="{28A0092B-C50C-407E-A947-70E740481C1C}">
                <a14:useLocalDpi xmlns:a14="http://schemas.microsoft.com/office/drawing/2010/main" val="0"/>
              </a:ext>
            </a:extLst>
          </a:blip>
          <a:stretch>
            <a:fillRect/>
          </a:stretch>
        </p:blipFill>
        <p:spPr>
          <a:xfrm>
            <a:off x="675248" y="355174"/>
            <a:ext cx="2385646" cy="988029"/>
          </a:xfrm>
          <a:prstGeom prst="rect">
            <a:avLst/>
          </a:prstGeom>
        </p:spPr>
      </p:pic>
    </p:spTree>
    <p:extLst>
      <p:ext uri="{BB962C8B-B14F-4D97-AF65-F5344CB8AC3E}">
        <p14:creationId xmlns:p14="http://schemas.microsoft.com/office/powerpoint/2010/main" val="2506927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3B9673-AC28-4242-BEA9-5FC1F399F00F}"/>
              </a:ext>
            </a:extLst>
          </p:cNvPr>
          <p:cNvSpPr txBox="1"/>
          <p:nvPr/>
        </p:nvSpPr>
        <p:spPr>
          <a:xfrm>
            <a:off x="567688" y="2410064"/>
            <a:ext cx="7488832" cy="646331"/>
          </a:xfrm>
          <a:prstGeom prst="rect">
            <a:avLst/>
          </a:prstGeom>
          <a:noFill/>
        </p:spPr>
        <p:txBody>
          <a:bodyPr wrap="square" rtlCol="0">
            <a:spAutoFit/>
          </a:bodyPr>
          <a:lstStyle/>
          <a:p>
            <a:r>
              <a:rPr lang="en-GB" sz="3600" dirty="0">
                <a:solidFill>
                  <a:schemeClr val="bg1"/>
                </a:solidFill>
                <a:latin typeface="Segoe UI Semibold" panose="020B0702040204020203" pitchFamily="34" charset="0"/>
                <a:cs typeface="Segoe UI Semibold" panose="020B0702040204020203" pitchFamily="34" charset="0"/>
              </a:rPr>
              <a:t>Local Priorities in Staffordshire</a:t>
            </a:r>
          </a:p>
        </p:txBody>
      </p:sp>
      <p:pic>
        <p:nvPicPr>
          <p:cNvPr id="4" name="Picture 3" descr="UK Government logo">
            <a:extLst>
              <a:ext uri="{FF2B5EF4-FFF2-40B4-BE49-F238E27FC236}">
                <a16:creationId xmlns:a16="http://schemas.microsoft.com/office/drawing/2014/main" id="{CE36C0A9-C45B-4706-8177-DA25BDC98BCB}"/>
              </a:ext>
            </a:extLst>
          </p:cNvPr>
          <p:cNvPicPr/>
          <p:nvPr/>
        </p:nvPicPr>
        <p:blipFill>
          <a:blip r:embed="rId3">
            <a:extLst>
              <a:ext uri="{28A0092B-C50C-407E-A947-70E740481C1C}">
                <a14:useLocalDpi xmlns:a14="http://schemas.microsoft.com/office/drawing/2010/main" val="0"/>
              </a:ext>
            </a:extLst>
          </a:blip>
          <a:stretch>
            <a:fillRect/>
          </a:stretch>
        </p:blipFill>
        <p:spPr>
          <a:xfrm>
            <a:off x="675248" y="355174"/>
            <a:ext cx="2385646" cy="988029"/>
          </a:xfrm>
          <a:prstGeom prst="rect">
            <a:avLst/>
          </a:prstGeom>
        </p:spPr>
      </p:pic>
    </p:spTree>
    <p:extLst>
      <p:ext uri="{BB962C8B-B14F-4D97-AF65-F5344CB8AC3E}">
        <p14:creationId xmlns:p14="http://schemas.microsoft.com/office/powerpoint/2010/main" val="4160874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4A554756-1912-4A93-9974-1A0AEB9112B2}"/>
              </a:ext>
            </a:extLst>
          </p:cNvPr>
          <p:cNvSpPr>
            <a:spLocks noGrp="1"/>
          </p:cNvSpPr>
          <p:nvPr>
            <p:ph idx="1"/>
          </p:nvPr>
        </p:nvSpPr>
        <p:spPr>
          <a:xfrm>
            <a:off x="457200" y="1417638"/>
            <a:ext cx="8229600" cy="4708525"/>
          </a:xfrm>
        </p:spPr>
        <p:txBody>
          <a:bodyPr>
            <a:normAutofit/>
          </a:bodyPr>
          <a:lstStyle/>
          <a:p>
            <a:pPr marL="0" indent="0">
              <a:buNone/>
            </a:pPr>
            <a:r>
              <a:rPr lang="en-GB" b="1" dirty="0"/>
              <a:t>Future</a:t>
            </a:r>
            <a:endParaRPr lang="en-GB" dirty="0">
              <a:latin typeface="+mj-lt"/>
              <a:cs typeface="Segoe UI" panose="020B0502040204020203" pitchFamily="34" charset="0"/>
            </a:endParaRPr>
          </a:p>
        </p:txBody>
      </p:sp>
      <p:graphicFrame>
        <p:nvGraphicFramePr>
          <p:cNvPr id="3" name="Object 2">
            <a:extLst>
              <a:ext uri="{FF2B5EF4-FFF2-40B4-BE49-F238E27FC236}">
                <a16:creationId xmlns:a16="http://schemas.microsoft.com/office/drawing/2014/main" id="{5BA8FFA1-3926-422C-B5BA-981600371907}"/>
              </a:ext>
            </a:extLst>
          </p:cNvPr>
          <p:cNvGraphicFramePr>
            <a:graphicFrameLocks noChangeAspect="1"/>
          </p:cNvGraphicFramePr>
          <p:nvPr>
            <p:extLst>
              <p:ext uri="{D42A27DB-BD31-4B8C-83A1-F6EECF244321}">
                <p14:modId xmlns:p14="http://schemas.microsoft.com/office/powerpoint/2010/main" val="1011914070"/>
              </p:ext>
            </p:extLst>
          </p:nvPr>
        </p:nvGraphicFramePr>
        <p:xfrm>
          <a:off x="92075" y="92076"/>
          <a:ext cx="8470899" cy="5407116"/>
        </p:xfrm>
        <a:graphic>
          <a:graphicData uri="http://schemas.openxmlformats.org/presentationml/2006/ole">
            <mc:AlternateContent xmlns:mc="http://schemas.openxmlformats.org/markup-compatibility/2006">
              <mc:Choice xmlns:v="urn:schemas-microsoft-com:vml" Requires="v">
                <p:oleObj spid="_x0000_s1103" name="Acrobat Document" r:id="rId4" imgW="8020012" imgH="5667018" progId="AcroExch.Document.DC">
                  <p:embed/>
                </p:oleObj>
              </mc:Choice>
              <mc:Fallback>
                <p:oleObj name="Acrobat Document" r:id="rId4" imgW="8020012" imgH="5667018" progId="AcroExch.Document.DC">
                  <p:embed/>
                  <p:pic>
                    <p:nvPicPr>
                      <p:cNvPr id="0" name=""/>
                      <p:cNvPicPr/>
                      <p:nvPr/>
                    </p:nvPicPr>
                    <p:blipFill>
                      <a:blip r:embed="rId5"/>
                      <a:stretch>
                        <a:fillRect/>
                      </a:stretch>
                    </p:blipFill>
                    <p:spPr>
                      <a:xfrm>
                        <a:off x="92075" y="92076"/>
                        <a:ext cx="8470899" cy="5407116"/>
                      </a:xfrm>
                      <a:prstGeom prst="rect">
                        <a:avLst/>
                      </a:prstGeom>
                    </p:spPr>
                  </p:pic>
                </p:oleObj>
              </mc:Fallback>
            </mc:AlternateContent>
          </a:graphicData>
        </a:graphic>
      </p:graphicFrame>
    </p:spTree>
    <p:extLst>
      <p:ext uri="{BB962C8B-B14F-4D97-AF65-F5344CB8AC3E}">
        <p14:creationId xmlns:p14="http://schemas.microsoft.com/office/powerpoint/2010/main" val="3041062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DFF816-32F7-44D7-8ECE-66D4ACC132A7}"/>
              </a:ext>
            </a:extLst>
          </p:cNvPr>
          <p:cNvSpPr txBox="1"/>
          <p:nvPr/>
        </p:nvSpPr>
        <p:spPr>
          <a:xfrm>
            <a:off x="413538" y="2402886"/>
            <a:ext cx="6966774" cy="1200329"/>
          </a:xfrm>
          <a:prstGeom prst="rect">
            <a:avLst/>
          </a:prstGeom>
          <a:noFill/>
        </p:spPr>
        <p:txBody>
          <a:bodyPr wrap="square" rtlCol="0">
            <a:spAutoFit/>
          </a:bodyPr>
          <a:lstStyle/>
          <a:p>
            <a:pPr defTabSz="685800"/>
            <a:endParaRPr lang="en-GB" sz="3600" dirty="0">
              <a:solidFill>
                <a:prstClr val="white"/>
              </a:solidFill>
              <a:latin typeface="Segoe UI Semibold" panose="020B0702040204020203" pitchFamily="34" charset="0"/>
              <a:cs typeface="Segoe UI Semibold" panose="020B0702040204020203" pitchFamily="34" charset="0"/>
            </a:endParaRPr>
          </a:p>
          <a:p>
            <a:pPr defTabSz="685800"/>
            <a:endParaRPr lang="en-GB" sz="3600" b="1" dirty="0">
              <a:solidFill>
                <a:prstClr val="white"/>
              </a:solidFill>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083B9673-AC28-4242-BEA9-5FC1F399F00F}"/>
              </a:ext>
            </a:extLst>
          </p:cNvPr>
          <p:cNvSpPr txBox="1"/>
          <p:nvPr/>
        </p:nvSpPr>
        <p:spPr>
          <a:xfrm>
            <a:off x="413538" y="3044621"/>
            <a:ext cx="6480720" cy="1569660"/>
          </a:xfrm>
          <a:prstGeom prst="rect">
            <a:avLst/>
          </a:prstGeom>
          <a:noFill/>
        </p:spPr>
        <p:txBody>
          <a:bodyPr wrap="square" rtlCol="0">
            <a:spAutoFit/>
          </a:bodyPr>
          <a:lstStyle/>
          <a:p>
            <a:pPr defTabSz="685800"/>
            <a:endParaRPr lang="en-GB" sz="2400" dirty="0">
              <a:solidFill>
                <a:prstClr val="white"/>
              </a:solidFill>
              <a:latin typeface="Segoe UI" panose="020B0502040204020203" pitchFamily="34" charset="0"/>
              <a:cs typeface="Segoe UI" panose="020B0502040204020203" pitchFamily="34" charset="0"/>
            </a:endParaRPr>
          </a:p>
          <a:p>
            <a:pPr defTabSz="685800"/>
            <a:r>
              <a:rPr lang="en-GB" sz="2400" dirty="0">
                <a:solidFill>
                  <a:prstClr val="white"/>
                </a:solidFill>
                <a:latin typeface="Segoe UI" panose="020B0502040204020203" pitchFamily="34" charset="0"/>
                <a:cs typeface="Segoe UI" panose="020B0502040204020203" pitchFamily="34" charset="0"/>
              </a:rPr>
              <a:t>Economic Recovery, Renewal &amp; Transformation</a:t>
            </a:r>
          </a:p>
          <a:p>
            <a:pPr defTabSz="685800"/>
            <a:r>
              <a:rPr lang="en-GB" sz="2400" dirty="0">
                <a:solidFill>
                  <a:prstClr val="white"/>
                </a:solidFill>
                <a:latin typeface="Segoe UI" panose="020B0502040204020203" pitchFamily="34" charset="0"/>
                <a:cs typeface="Segoe UI" panose="020B0502040204020203" pitchFamily="34" charset="0"/>
              </a:rPr>
              <a:t>Strategy</a:t>
            </a:r>
          </a:p>
        </p:txBody>
      </p:sp>
      <p:pic>
        <p:nvPicPr>
          <p:cNvPr id="5" name="Picture 4" descr="A picture containing drawing&#10;&#10;Description automatically generated">
            <a:extLst>
              <a:ext uri="{FF2B5EF4-FFF2-40B4-BE49-F238E27FC236}">
                <a16:creationId xmlns:a16="http://schemas.microsoft.com/office/drawing/2014/main" id="{27C8D055-A5E4-4BC0-B4C3-DD48B070E6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619" y="1866721"/>
            <a:ext cx="3510246" cy="1322471"/>
          </a:xfrm>
          <a:prstGeom prst="rect">
            <a:avLst/>
          </a:prstGeom>
        </p:spPr>
      </p:pic>
      <p:pic>
        <p:nvPicPr>
          <p:cNvPr id="6" name="Picture 5" descr="UK Government logo">
            <a:extLst>
              <a:ext uri="{FF2B5EF4-FFF2-40B4-BE49-F238E27FC236}">
                <a16:creationId xmlns:a16="http://schemas.microsoft.com/office/drawing/2014/main" id="{0F6CBB5F-8AF4-4BE5-81EF-D6D206D8AAC8}"/>
              </a:ext>
            </a:extLst>
          </p:cNvPr>
          <p:cNvPicPr/>
          <p:nvPr/>
        </p:nvPicPr>
        <p:blipFill>
          <a:blip r:embed="rId4">
            <a:extLst>
              <a:ext uri="{28A0092B-C50C-407E-A947-70E740481C1C}">
                <a14:useLocalDpi xmlns:a14="http://schemas.microsoft.com/office/drawing/2010/main" val="0"/>
              </a:ext>
            </a:extLst>
          </a:blip>
          <a:stretch>
            <a:fillRect/>
          </a:stretch>
        </p:blipFill>
        <p:spPr>
          <a:xfrm>
            <a:off x="675248" y="355174"/>
            <a:ext cx="2385646" cy="988029"/>
          </a:xfrm>
          <a:prstGeom prst="rect">
            <a:avLst/>
          </a:prstGeom>
        </p:spPr>
      </p:pic>
    </p:spTree>
    <p:extLst>
      <p:ext uri="{BB962C8B-B14F-4D97-AF65-F5344CB8AC3E}">
        <p14:creationId xmlns:p14="http://schemas.microsoft.com/office/powerpoint/2010/main" val="3355536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64A78-7683-426A-B2B5-86E07FA382A5}"/>
              </a:ext>
            </a:extLst>
          </p:cNvPr>
          <p:cNvSpPr>
            <a:spLocks noGrp="1"/>
          </p:cNvSpPr>
          <p:nvPr>
            <p:ph type="title"/>
          </p:nvPr>
        </p:nvSpPr>
        <p:spPr/>
        <p:txBody>
          <a:bodyPr>
            <a:normAutofit/>
          </a:bodyPr>
          <a:lstStyle/>
          <a:p>
            <a:pPr lvl="0"/>
            <a:r>
              <a:rPr lang="en-GB" dirty="0">
                <a:cs typeface="Segoe UI" panose="020B0502040204020203" pitchFamily="34" charset="0"/>
              </a:rPr>
              <a:t>Welcome &amp; Introductions</a:t>
            </a:r>
          </a:p>
        </p:txBody>
      </p:sp>
      <p:sp>
        <p:nvSpPr>
          <p:cNvPr id="3" name="Content Placeholder 2">
            <a:extLst>
              <a:ext uri="{FF2B5EF4-FFF2-40B4-BE49-F238E27FC236}">
                <a16:creationId xmlns:a16="http://schemas.microsoft.com/office/drawing/2014/main" id="{15C7603A-D58F-49BD-B306-207C1F8BCA00}"/>
              </a:ext>
            </a:extLst>
          </p:cNvPr>
          <p:cNvSpPr>
            <a:spLocks noGrp="1"/>
          </p:cNvSpPr>
          <p:nvPr>
            <p:ph idx="1"/>
          </p:nvPr>
        </p:nvSpPr>
        <p:spPr>
          <a:xfrm>
            <a:off x="457200" y="1539433"/>
            <a:ext cx="8229600" cy="3825878"/>
          </a:xfrm>
        </p:spPr>
        <p:txBody>
          <a:bodyPr>
            <a:normAutofit fontScale="70000" lnSpcReduction="20000"/>
          </a:bodyPr>
          <a:lstStyle/>
          <a:p>
            <a:pPr lvl="0"/>
            <a:endParaRPr lang="en-GB" sz="4500" dirty="0">
              <a:latin typeface="+mj-lt"/>
              <a:cs typeface="Segoe UI" panose="020B0502040204020203" pitchFamily="34" charset="0"/>
            </a:endParaRPr>
          </a:p>
          <a:p>
            <a:pPr lvl="0"/>
            <a:r>
              <a:rPr lang="en-GB" sz="4500" dirty="0">
                <a:latin typeface="+mj-lt"/>
                <a:cs typeface="Segoe UI" panose="020B0502040204020203" pitchFamily="34" charset="0"/>
              </a:rPr>
              <a:t>Meeting Etiquette</a:t>
            </a:r>
          </a:p>
          <a:p>
            <a:pPr marL="857250" lvl="1" indent="-457200"/>
            <a:r>
              <a:rPr lang="en-GB" sz="3400" dirty="0">
                <a:latin typeface="+mj-lt"/>
                <a:cs typeface="Segoe UI" panose="020B0502040204020203" pitchFamily="34" charset="0"/>
              </a:rPr>
              <a:t>Cameras &amp; microphone</a:t>
            </a:r>
          </a:p>
          <a:p>
            <a:pPr marL="857250" lvl="1" indent="-457200"/>
            <a:r>
              <a:rPr lang="en-GB" sz="3400" dirty="0">
                <a:latin typeface="+mj-lt"/>
                <a:cs typeface="Segoe UI" panose="020B0502040204020203" pitchFamily="34" charset="0"/>
              </a:rPr>
              <a:t>Questions &amp; breaks</a:t>
            </a:r>
          </a:p>
          <a:p>
            <a:pPr marL="857250" lvl="1" indent="-457200"/>
            <a:r>
              <a:rPr lang="en-GB" sz="3400" dirty="0">
                <a:latin typeface="+mj-lt"/>
                <a:cs typeface="Segoe UI" panose="020B0502040204020203" pitchFamily="34" charset="0"/>
              </a:rPr>
              <a:t>FAQs</a:t>
            </a:r>
          </a:p>
          <a:p>
            <a:pPr marL="857250" lvl="1" indent="-457200"/>
            <a:r>
              <a:rPr lang="en-GB" sz="3400" dirty="0">
                <a:latin typeface="+mj-lt"/>
                <a:cs typeface="Segoe UI" panose="020B0502040204020203" pitchFamily="34" charset="0"/>
              </a:rPr>
              <a:t>Slides &amp; further information</a:t>
            </a:r>
          </a:p>
          <a:p>
            <a:pPr marL="857250" lvl="1" indent="-457200"/>
            <a:endParaRPr lang="en-GB" sz="3400" dirty="0">
              <a:latin typeface="+mj-lt"/>
              <a:cs typeface="Segoe UI" panose="020B0502040204020203" pitchFamily="34" charset="0"/>
            </a:endParaRPr>
          </a:p>
          <a:p>
            <a:pPr marL="400050" lvl="1" indent="0">
              <a:buNone/>
            </a:pPr>
            <a:r>
              <a:rPr lang="en-GB" sz="3400" dirty="0">
                <a:latin typeface="+mj-lt"/>
                <a:cs typeface="Segoe UI" panose="020B0502040204020203" pitchFamily="34" charset="0"/>
              </a:rPr>
              <a:t> </a:t>
            </a:r>
          </a:p>
          <a:p>
            <a:pPr marL="0" lvl="0" indent="0">
              <a:buNone/>
            </a:pPr>
            <a:r>
              <a:rPr lang="en-GB" sz="3400" dirty="0">
                <a:latin typeface="+mj-lt"/>
                <a:cs typeface="Segoe UI" panose="020B0502040204020203" pitchFamily="34" charset="0"/>
              </a:rPr>
              <a:t> </a:t>
            </a:r>
          </a:p>
        </p:txBody>
      </p:sp>
    </p:spTree>
    <p:extLst>
      <p:ext uri="{BB962C8B-B14F-4D97-AF65-F5344CB8AC3E}">
        <p14:creationId xmlns:p14="http://schemas.microsoft.com/office/powerpoint/2010/main" val="1936820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8DCB-1BCB-4334-A7B7-A0BB42A29402}"/>
              </a:ext>
            </a:extLst>
          </p:cNvPr>
          <p:cNvSpPr>
            <a:spLocks noGrp="1"/>
          </p:cNvSpPr>
          <p:nvPr>
            <p:ph type="title"/>
          </p:nvPr>
        </p:nvSpPr>
        <p:spPr/>
        <p:txBody>
          <a:bodyPr/>
          <a:lstStyle/>
          <a:p>
            <a:pPr algn="l"/>
            <a:r>
              <a:rPr lang="en-GB" dirty="0">
                <a:solidFill>
                  <a:srgbClr val="CA972A"/>
                </a:solidFill>
                <a:latin typeface="Segoe UI" panose="020B0502040204020203" pitchFamily="34" charset="0"/>
                <a:cs typeface="Segoe UI" panose="020B0502040204020203" pitchFamily="34" charset="0"/>
              </a:rPr>
              <a:t>What is it?</a:t>
            </a:r>
          </a:p>
        </p:txBody>
      </p:sp>
      <p:sp>
        <p:nvSpPr>
          <p:cNvPr id="3" name="Content Placeholder 2">
            <a:extLst>
              <a:ext uri="{FF2B5EF4-FFF2-40B4-BE49-F238E27FC236}">
                <a16:creationId xmlns:a16="http://schemas.microsoft.com/office/drawing/2014/main" id="{F82C3208-2537-4E4F-BFA7-1510D3CD3546}"/>
              </a:ext>
            </a:extLst>
          </p:cNvPr>
          <p:cNvSpPr>
            <a:spLocks noGrp="1"/>
          </p:cNvSpPr>
          <p:nvPr>
            <p:ph idx="1"/>
          </p:nvPr>
        </p:nvSpPr>
        <p:spPr/>
        <p:txBody>
          <a:bodyPr/>
          <a:lstStyle/>
          <a:p>
            <a:pPr lvl="0"/>
            <a:r>
              <a:rPr lang="en-GB" dirty="0"/>
              <a:t>Sets out our vision, aims and priorities to respond to the COVID-19 crisis and subsequently enable the Staffordshire economy to recover, renew and transform</a:t>
            </a:r>
          </a:p>
          <a:p>
            <a:r>
              <a:rPr lang="en-GB" dirty="0"/>
              <a:t>The impact and how the economy will recover is uncertain, but our Strategy is flexible enough to be able to respond to the range of scenarios that may become the reality over the coming months and years</a:t>
            </a:r>
            <a:endParaRPr lang="en-GB"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86342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84B9D77-B9D5-42F5-90AB-4C4DDEF71AE1}"/>
              </a:ext>
            </a:extLst>
          </p:cNvPr>
          <p:cNvPicPr>
            <a:picLocks noChangeAspect="1"/>
          </p:cNvPicPr>
          <p:nvPr/>
        </p:nvPicPr>
        <p:blipFill rotWithShape="1">
          <a:blip r:embed="rId3"/>
          <a:srcRect l="31100" t="28990" r="18697" b="14283"/>
          <a:stretch/>
        </p:blipFill>
        <p:spPr>
          <a:xfrm>
            <a:off x="1730685" y="1376772"/>
            <a:ext cx="5865652" cy="3726414"/>
          </a:xfrm>
          <a:prstGeom prst="rect">
            <a:avLst/>
          </a:prstGeom>
        </p:spPr>
      </p:pic>
    </p:spTree>
    <p:extLst>
      <p:ext uri="{BB962C8B-B14F-4D97-AF65-F5344CB8AC3E}">
        <p14:creationId xmlns:p14="http://schemas.microsoft.com/office/powerpoint/2010/main" val="1105133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8DCB-1BCB-4334-A7B7-A0BB42A29402}"/>
              </a:ext>
            </a:extLst>
          </p:cNvPr>
          <p:cNvSpPr>
            <a:spLocks noGrp="1"/>
          </p:cNvSpPr>
          <p:nvPr>
            <p:ph type="title"/>
          </p:nvPr>
        </p:nvSpPr>
        <p:spPr/>
        <p:txBody>
          <a:bodyPr/>
          <a:lstStyle/>
          <a:p>
            <a:pPr algn="l"/>
            <a:r>
              <a:rPr lang="en-GB" dirty="0">
                <a:solidFill>
                  <a:srgbClr val="CA972A"/>
                </a:solidFill>
                <a:latin typeface="Segoe UI" panose="020B0502040204020203" pitchFamily="34" charset="0"/>
                <a:cs typeface="Segoe UI" panose="020B0502040204020203" pitchFamily="34" charset="0"/>
              </a:rPr>
              <a:t>Local Priorities for the next 5 years</a:t>
            </a:r>
          </a:p>
        </p:txBody>
      </p:sp>
      <p:sp>
        <p:nvSpPr>
          <p:cNvPr id="5" name="Content Placeholder 4">
            <a:extLst>
              <a:ext uri="{FF2B5EF4-FFF2-40B4-BE49-F238E27FC236}">
                <a16:creationId xmlns:a16="http://schemas.microsoft.com/office/drawing/2014/main" id="{12EA0AF7-33B1-4B0F-84A3-FCCFD71E5FBF}"/>
              </a:ext>
            </a:extLst>
          </p:cNvPr>
          <p:cNvSpPr>
            <a:spLocks noGrp="1"/>
          </p:cNvSpPr>
          <p:nvPr>
            <p:ph idx="1"/>
          </p:nvPr>
        </p:nvSpPr>
        <p:spPr/>
        <p:txBody>
          <a:bodyPr>
            <a:normAutofit lnSpcReduction="10000"/>
          </a:bodyPr>
          <a:lstStyle/>
          <a:p>
            <a:pPr fontAlgn="auto"/>
            <a:r>
              <a:rPr lang="en-GB" dirty="0"/>
              <a:t>Our Economic Recovery, Renewal &amp; Transformation Strategy sets out our priorities for the next five years through four, non-linear phases: </a:t>
            </a:r>
          </a:p>
          <a:p>
            <a:pPr lvl="1"/>
            <a:r>
              <a:rPr lang="en-GB" dirty="0"/>
              <a:t>Respond – support our businesses and residents through the COVID-19 crisis. </a:t>
            </a:r>
          </a:p>
          <a:p>
            <a:pPr lvl="1"/>
            <a:r>
              <a:rPr lang="en-GB" dirty="0"/>
              <a:t>Recover – create the conditions to support our businesses and residents to return-to work as soon as possible. </a:t>
            </a:r>
          </a:p>
          <a:p>
            <a:pPr lvl="1"/>
            <a:r>
              <a:rPr lang="en-GB" dirty="0"/>
              <a:t>Renew – continue to progress those priorities that will play an important role in achieving our ambitions to develop the local economy beyond the current crisis. </a:t>
            </a:r>
          </a:p>
          <a:p>
            <a:pPr lvl="1"/>
            <a:r>
              <a:rPr lang="en-GB" dirty="0"/>
              <a:t>Transform – utilise the opportunities presented by the current economic conditions by supporting the transformation of the local economy to be digital, clean and higher-value.</a:t>
            </a:r>
          </a:p>
          <a:p>
            <a:endParaRPr lang="en-GB" dirty="0"/>
          </a:p>
        </p:txBody>
      </p:sp>
    </p:spTree>
    <p:extLst>
      <p:ext uri="{BB962C8B-B14F-4D97-AF65-F5344CB8AC3E}">
        <p14:creationId xmlns:p14="http://schemas.microsoft.com/office/powerpoint/2010/main" val="2810732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64A78-7683-426A-B2B5-86E07FA382A5}"/>
              </a:ext>
            </a:extLst>
          </p:cNvPr>
          <p:cNvSpPr>
            <a:spLocks noGrp="1"/>
          </p:cNvSpPr>
          <p:nvPr>
            <p:ph type="title"/>
          </p:nvPr>
        </p:nvSpPr>
        <p:spPr/>
        <p:txBody>
          <a:bodyPr/>
          <a:lstStyle/>
          <a:p>
            <a:pPr algn="l"/>
            <a:r>
              <a:rPr lang="en-GB" dirty="0">
                <a:solidFill>
                  <a:srgbClr val="CA972A"/>
                </a:solidFill>
                <a:latin typeface="Segoe UI" panose="020B0502040204020203" pitchFamily="34" charset="0"/>
                <a:cs typeface="Segoe UI" panose="020B0502040204020203" pitchFamily="34" charset="0"/>
              </a:rPr>
              <a:t>What’s next?</a:t>
            </a:r>
          </a:p>
        </p:txBody>
      </p:sp>
      <p:sp>
        <p:nvSpPr>
          <p:cNvPr id="3" name="Content Placeholder 2">
            <a:extLst>
              <a:ext uri="{FF2B5EF4-FFF2-40B4-BE49-F238E27FC236}">
                <a16:creationId xmlns:a16="http://schemas.microsoft.com/office/drawing/2014/main" id="{15C7603A-D58F-49BD-B306-207C1F8BCA00}"/>
              </a:ext>
            </a:extLst>
          </p:cNvPr>
          <p:cNvSpPr>
            <a:spLocks noGrp="1"/>
          </p:cNvSpPr>
          <p:nvPr>
            <p:ph idx="1"/>
          </p:nvPr>
        </p:nvSpPr>
        <p:spPr>
          <a:xfrm>
            <a:off x="457200" y="1970839"/>
            <a:ext cx="8229600" cy="3394472"/>
          </a:xfrm>
        </p:spPr>
        <p:txBody>
          <a:bodyPr>
            <a:normAutofit/>
          </a:bodyPr>
          <a:lstStyle/>
          <a:p>
            <a:pPr lvl="0"/>
            <a:r>
              <a:rPr lang="en-GB" dirty="0"/>
              <a:t>As we move into recovery and beyond, our Strategy recognises that many opportunities have arisen that we need to grasp</a:t>
            </a:r>
          </a:p>
          <a:p>
            <a:pPr lvl="0"/>
            <a:r>
              <a:rPr lang="en-GB" dirty="0"/>
              <a:t>Successful delivery of the strategy will require working closely with ou</a:t>
            </a:r>
            <a:r>
              <a:rPr lang="en-GB" dirty="0">
                <a:latin typeface="+mj-lt"/>
              </a:rPr>
              <a:t>r partners including the other local authorities, SSLEP, Midlands Engine and HM Government</a:t>
            </a:r>
          </a:p>
          <a:p>
            <a:pPr lvl="0"/>
            <a:r>
              <a:rPr lang="en-GB" dirty="0">
                <a:latin typeface="+mj-lt"/>
                <a:cs typeface="Segoe UI" panose="020B0502040204020203" pitchFamily="34" charset="0"/>
              </a:rPr>
              <a:t>The strategy is a ‘live’ document and will </a:t>
            </a:r>
            <a:r>
              <a:rPr lang="en-GB" dirty="0"/>
              <a:t>be constantly reviewed as we find ourselves in a rapidly changing world</a:t>
            </a:r>
          </a:p>
          <a:p>
            <a:pPr lvl="0"/>
            <a:r>
              <a:rPr lang="en-GB" dirty="0">
                <a:latin typeface="+mj-lt"/>
                <a:cs typeface="Segoe UI" panose="020B0502040204020203" pitchFamily="34" charset="0"/>
              </a:rPr>
              <a:t>Staffordshire Means Back to Business Investing in our Economy</a:t>
            </a:r>
          </a:p>
        </p:txBody>
      </p:sp>
    </p:spTree>
    <p:extLst>
      <p:ext uri="{BB962C8B-B14F-4D97-AF65-F5344CB8AC3E}">
        <p14:creationId xmlns:p14="http://schemas.microsoft.com/office/powerpoint/2010/main" val="1496854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64A78-7683-426A-B2B5-86E07FA382A5}"/>
              </a:ext>
            </a:extLst>
          </p:cNvPr>
          <p:cNvSpPr>
            <a:spLocks noGrp="1"/>
          </p:cNvSpPr>
          <p:nvPr>
            <p:ph type="title"/>
          </p:nvPr>
        </p:nvSpPr>
        <p:spPr/>
        <p:txBody>
          <a:bodyPr/>
          <a:lstStyle/>
          <a:p>
            <a:pPr algn="l"/>
            <a:r>
              <a:rPr lang="en-GB" dirty="0">
                <a:solidFill>
                  <a:srgbClr val="CA972A"/>
                </a:solidFill>
              </a:rPr>
              <a:t>Further Information</a:t>
            </a:r>
            <a:br>
              <a:rPr lang="en-GB" dirty="0"/>
            </a:br>
            <a:endParaRPr lang="en-GB" dirty="0">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15C7603A-D58F-49BD-B306-207C1F8BCA00}"/>
              </a:ext>
            </a:extLst>
          </p:cNvPr>
          <p:cNvSpPr>
            <a:spLocks noGrp="1"/>
          </p:cNvSpPr>
          <p:nvPr>
            <p:ph idx="1"/>
          </p:nvPr>
        </p:nvSpPr>
        <p:spPr>
          <a:xfrm>
            <a:off x="457200" y="1219200"/>
            <a:ext cx="8229600" cy="4812632"/>
          </a:xfrm>
        </p:spPr>
        <p:txBody>
          <a:bodyPr>
            <a:normAutofit fontScale="70000" lnSpcReduction="20000"/>
          </a:bodyPr>
          <a:lstStyle/>
          <a:p>
            <a:pPr marL="0" indent="0">
              <a:buNone/>
            </a:pPr>
            <a:r>
              <a:rPr lang="en-GB" b="1" dirty="0"/>
              <a:t>Key Documents</a:t>
            </a:r>
          </a:p>
          <a:p>
            <a:r>
              <a:rPr lang="en-GB" dirty="0"/>
              <a:t>Staffordshire County Council Strategic Plan</a:t>
            </a:r>
          </a:p>
          <a:p>
            <a:r>
              <a:rPr lang="en-GB" dirty="0">
                <a:hlinkClick r:id="rId3"/>
              </a:rPr>
              <a:t>Strategic Plan 2018 to 2022 - Staffordshire County Council</a:t>
            </a:r>
            <a:endParaRPr lang="en-GB" dirty="0"/>
          </a:p>
          <a:p>
            <a:endParaRPr lang="en-GB" dirty="0"/>
          </a:p>
          <a:p>
            <a:r>
              <a:rPr lang="en-GB" dirty="0"/>
              <a:t>Staffordshire Economic Recovery, Renewal &amp; Transformation Strategy</a:t>
            </a:r>
          </a:p>
          <a:p>
            <a:r>
              <a:rPr lang="en-GB" dirty="0">
                <a:hlinkClick r:id="rId4"/>
              </a:rPr>
              <a:t>Staffordshires-Economic-Recovery-and-Renewal-Strategy.pdf</a:t>
            </a:r>
            <a:endParaRPr lang="en-GB" dirty="0"/>
          </a:p>
          <a:p>
            <a:pPr marL="0" indent="0">
              <a:buNone/>
            </a:pPr>
            <a:endParaRPr lang="en-GB" dirty="0"/>
          </a:p>
          <a:p>
            <a:pPr marL="0" indent="0">
              <a:buNone/>
            </a:pPr>
            <a:r>
              <a:rPr lang="en-GB" b="1" dirty="0"/>
              <a:t>Supplementary reference documents:</a:t>
            </a:r>
          </a:p>
          <a:p>
            <a:r>
              <a:rPr lang="en-GB" dirty="0"/>
              <a:t>Stoke-on-Trent and Staffordshire LEP Local Industrial Strategy - </a:t>
            </a:r>
            <a:r>
              <a:rPr lang="en-US" u="sng" dirty="0">
                <a:hlinkClick r:id="rId5"/>
              </a:rPr>
              <a:t>https://www.stokestaffslep.org.uk/our-lis/</a:t>
            </a:r>
            <a:endParaRPr lang="en-GB" dirty="0"/>
          </a:p>
          <a:p>
            <a:endParaRPr lang="en-GB" dirty="0"/>
          </a:p>
          <a:p>
            <a:r>
              <a:rPr lang="en-GB" dirty="0"/>
              <a:t>Stoke on Trent and Staffordshire LEP Strategic Economic Plan - </a:t>
            </a:r>
            <a:r>
              <a:rPr lang="en-US" u="sng" dirty="0">
                <a:hlinkClick r:id="rId6"/>
              </a:rPr>
              <a:t>https://www.stokestaffslep.org.uk/app/uploads/2019/01/SSLEP-Strategic-Economic-Plan-April-2018-.pdf</a:t>
            </a:r>
            <a:endParaRPr lang="en-GB" dirty="0"/>
          </a:p>
          <a:p>
            <a:endParaRPr lang="en-GB" dirty="0"/>
          </a:p>
          <a:p>
            <a:r>
              <a:rPr lang="en-GB" dirty="0"/>
              <a:t>Stoke-on-Trent and Staffordshire LEP Skills Advisory Panel Skills Strategy - </a:t>
            </a:r>
            <a:r>
              <a:rPr lang="en-GB" u="sng" dirty="0">
                <a:hlinkClick r:id="rId7"/>
              </a:rPr>
              <a:t>https://www.stokestaffslep.org.uk/skilled-workforce/education-trust/skills-advisory-panel-board/</a:t>
            </a:r>
            <a:endParaRPr lang="en-GB" dirty="0"/>
          </a:p>
          <a:p>
            <a:pPr lvl="0"/>
            <a:endParaRPr lang="en-GB" dirty="0">
              <a:latin typeface="+mj-lt"/>
              <a:cs typeface="Segoe UI" panose="020B0502040204020203" pitchFamily="34" charset="0"/>
            </a:endParaRPr>
          </a:p>
        </p:txBody>
      </p:sp>
    </p:spTree>
    <p:extLst>
      <p:ext uri="{BB962C8B-B14F-4D97-AF65-F5344CB8AC3E}">
        <p14:creationId xmlns:p14="http://schemas.microsoft.com/office/powerpoint/2010/main" val="1115268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3B9673-AC28-4242-BEA9-5FC1F399F00F}"/>
              </a:ext>
            </a:extLst>
          </p:cNvPr>
          <p:cNvSpPr txBox="1"/>
          <p:nvPr/>
        </p:nvSpPr>
        <p:spPr>
          <a:xfrm>
            <a:off x="567688" y="2410064"/>
            <a:ext cx="7488832" cy="1200329"/>
          </a:xfrm>
          <a:prstGeom prst="rect">
            <a:avLst/>
          </a:prstGeom>
          <a:noFill/>
        </p:spPr>
        <p:txBody>
          <a:bodyPr wrap="square" rtlCol="0">
            <a:spAutoFit/>
          </a:bodyPr>
          <a:lstStyle/>
          <a:p>
            <a:r>
              <a:rPr lang="en-GB" sz="3600" dirty="0">
                <a:solidFill>
                  <a:schemeClr val="bg1"/>
                </a:solidFill>
                <a:latin typeface="Segoe UI Semibold" panose="020B0702040204020203" pitchFamily="34" charset="0"/>
                <a:cs typeface="Segoe UI Semibold" panose="020B0702040204020203" pitchFamily="34" charset="0"/>
              </a:rPr>
              <a:t>The Role of Staffordshire County Council</a:t>
            </a:r>
          </a:p>
        </p:txBody>
      </p:sp>
      <p:pic>
        <p:nvPicPr>
          <p:cNvPr id="4" name="Picture 3" descr="UK Government logo">
            <a:extLst>
              <a:ext uri="{FF2B5EF4-FFF2-40B4-BE49-F238E27FC236}">
                <a16:creationId xmlns:a16="http://schemas.microsoft.com/office/drawing/2014/main" id="{CE36C0A9-C45B-4706-8177-DA25BDC98BCB}"/>
              </a:ext>
            </a:extLst>
          </p:cNvPr>
          <p:cNvPicPr/>
          <p:nvPr/>
        </p:nvPicPr>
        <p:blipFill>
          <a:blip r:embed="rId3">
            <a:extLst>
              <a:ext uri="{28A0092B-C50C-407E-A947-70E740481C1C}">
                <a14:useLocalDpi xmlns:a14="http://schemas.microsoft.com/office/drawing/2010/main" val="0"/>
              </a:ext>
            </a:extLst>
          </a:blip>
          <a:stretch>
            <a:fillRect/>
          </a:stretch>
        </p:blipFill>
        <p:spPr>
          <a:xfrm>
            <a:off x="675248" y="355174"/>
            <a:ext cx="2385646" cy="988029"/>
          </a:xfrm>
          <a:prstGeom prst="rect">
            <a:avLst/>
          </a:prstGeom>
        </p:spPr>
      </p:pic>
    </p:spTree>
    <p:extLst>
      <p:ext uri="{BB962C8B-B14F-4D97-AF65-F5344CB8AC3E}">
        <p14:creationId xmlns:p14="http://schemas.microsoft.com/office/powerpoint/2010/main" val="311479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8DCB-1BCB-4334-A7B7-A0BB42A29402}"/>
              </a:ext>
            </a:extLst>
          </p:cNvPr>
          <p:cNvSpPr>
            <a:spLocks noGrp="1"/>
          </p:cNvSpPr>
          <p:nvPr>
            <p:ph type="title"/>
          </p:nvPr>
        </p:nvSpPr>
        <p:spPr/>
        <p:txBody>
          <a:bodyPr/>
          <a:lstStyle/>
          <a:p>
            <a:pPr algn="l"/>
            <a:r>
              <a:rPr lang="en-GB" dirty="0">
                <a:solidFill>
                  <a:srgbClr val="CA972A"/>
                </a:solidFill>
                <a:latin typeface="Segoe UI" panose="020B0502040204020203" pitchFamily="34" charset="0"/>
                <a:cs typeface="Segoe UI" panose="020B0502040204020203" pitchFamily="34" charset="0"/>
              </a:rPr>
              <a:t>Our Role</a:t>
            </a:r>
          </a:p>
        </p:txBody>
      </p:sp>
      <p:sp>
        <p:nvSpPr>
          <p:cNvPr id="14" name="Content Placeholder 2">
            <a:extLst>
              <a:ext uri="{FF2B5EF4-FFF2-40B4-BE49-F238E27FC236}">
                <a16:creationId xmlns:a16="http://schemas.microsoft.com/office/drawing/2014/main" id="{4A554756-1912-4A93-9974-1A0AEB9112B2}"/>
              </a:ext>
            </a:extLst>
          </p:cNvPr>
          <p:cNvSpPr>
            <a:spLocks noGrp="1"/>
          </p:cNvSpPr>
          <p:nvPr>
            <p:ph idx="1"/>
          </p:nvPr>
        </p:nvSpPr>
        <p:spPr>
          <a:xfrm>
            <a:off x="457200" y="1417638"/>
            <a:ext cx="8229600" cy="4708525"/>
          </a:xfrm>
        </p:spPr>
        <p:txBody>
          <a:bodyPr>
            <a:normAutofit fontScale="85000" lnSpcReduction="20000"/>
          </a:bodyPr>
          <a:lstStyle/>
          <a:p>
            <a:pPr marL="285750" indent="-285750"/>
            <a:r>
              <a:rPr lang="en-GB" dirty="0"/>
              <a:t>Staffordshire County Council is Lead Authority for Staffordshire and its Places</a:t>
            </a:r>
          </a:p>
          <a:p>
            <a:pPr marL="285750" indent="-285750"/>
            <a:r>
              <a:rPr lang="en-GB" dirty="0"/>
              <a:t>Accountable Body for co-ordination of UKCRF Staffordshire bid submission </a:t>
            </a:r>
          </a:p>
          <a:p>
            <a:pPr marL="285750" indent="-285750"/>
            <a:r>
              <a:rPr lang="en-GB" dirty="0"/>
              <a:t>Project bid invitation, appraisal and shortlisting</a:t>
            </a:r>
          </a:p>
          <a:p>
            <a:pPr marL="285750" indent="-285750"/>
            <a:r>
              <a:rPr lang="en-GB" dirty="0"/>
              <a:t>Local engagement in the fund and inviting bids e.g. VCS, HE&amp;FE, District/Borough Councils, umbrella business groups</a:t>
            </a:r>
          </a:p>
          <a:p>
            <a:r>
              <a:rPr lang="en-GB" dirty="0"/>
              <a:t>Collaborate with other Lead Authorities</a:t>
            </a:r>
          </a:p>
          <a:p>
            <a:r>
              <a:rPr lang="en-GB" dirty="0"/>
              <a:t>Grant  agreements, payments, monitoring &amp; assurance of projects</a:t>
            </a:r>
          </a:p>
          <a:p>
            <a:r>
              <a:rPr lang="en-GB" dirty="0">
                <a:latin typeface="+mj-lt"/>
                <a:cs typeface="Segoe UI" panose="020B0502040204020203" pitchFamily="34" charset="0"/>
              </a:rPr>
              <a:t>2% of value each project for management</a:t>
            </a:r>
          </a:p>
        </p:txBody>
      </p:sp>
    </p:spTree>
    <p:extLst>
      <p:ext uri="{BB962C8B-B14F-4D97-AF65-F5344CB8AC3E}">
        <p14:creationId xmlns:p14="http://schemas.microsoft.com/office/powerpoint/2010/main" val="2203824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8DCB-1BCB-4334-A7B7-A0BB42A29402}"/>
              </a:ext>
            </a:extLst>
          </p:cNvPr>
          <p:cNvSpPr>
            <a:spLocks noGrp="1"/>
          </p:cNvSpPr>
          <p:nvPr>
            <p:ph type="title"/>
          </p:nvPr>
        </p:nvSpPr>
        <p:spPr/>
        <p:txBody>
          <a:bodyPr/>
          <a:lstStyle/>
          <a:p>
            <a:pPr algn="l"/>
            <a:r>
              <a:rPr lang="en-GB" dirty="0">
                <a:solidFill>
                  <a:srgbClr val="CA972A"/>
                </a:solidFill>
                <a:latin typeface="Segoe UI" panose="020B0502040204020203" pitchFamily="34" charset="0"/>
                <a:cs typeface="Segoe UI" panose="020B0502040204020203" pitchFamily="34" charset="0"/>
              </a:rPr>
              <a:t>Geographic Coverage</a:t>
            </a:r>
          </a:p>
        </p:txBody>
      </p:sp>
      <p:sp>
        <p:nvSpPr>
          <p:cNvPr id="14" name="Content Placeholder 2">
            <a:extLst>
              <a:ext uri="{FF2B5EF4-FFF2-40B4-BE49-F238E27FC236}">
                <a16:creationId xmlns:a16="http://schemas.microsoft.com/office/drawing/2014/main" id="{4A554756-1912-4A93-9974-1A0AEB9112B2}"/>
              </a:ext>
            </a:extLst>
          </p:cNvPr>
          <p:cNvSpPr>
            <a:spLocks noGrp="1"/>
          </p:cNvSpPr>
          <p:nvPr>
            <p:ph idx="1"/>
          </p:nvPr>
        </p:nvSpPr>
        <p:spPr>
          <a:xfrm>
            <a:off x="457200" y="1417638"/>
            <a:ext cx="8229600" cy="4708525"/>
          </a:xfrm>
        </p:spPr>
        <p:txBody>
          <a:bodyPr>
            <a:normAutofit/>
          </a:bodyPr>
          <a:lstStyle/>
          <a:p>
            <a:r>
              <a:rPr lang="en-GB" sz="2800" b="1" dirty="0"/>
              <a:t>Newcastle-under-Lyme</a:t>
            </a:r>
            <a:r>
              <a:rPr lang="en-GB" sz="2800" dirty="0"/>
              <a:t> is a priority place, as defined in the Prospectus 2020-21 of top 100.  </a:t>
            </a:r>
          </a:p>
          <a:p>
            <a:r>
              <a:rPr lang="en-GB" sz="2800" dirty="0"/>
              <a:t>Bids are encouraged from all Staffordshire districts and boroughs </a:t>
            </a:r>
          </a:p>
          <a:p>
            <a:r>
              <a:rPr lang="en-GB" sz="2800" dirty="0"/>
              <a:t>Bids are encouraged form partnerships/consortiums covering the county.</a:t>
            </a:r>
          </a:p>
          <a:p>
            <a:r>
              <a:rPr lang="en-GB" sz="2800" dirty="0"/>
              <a:t>Unsuccessful bids will be retained on a project pipeline for future reference and bidding opportunities such as the UK Shared Prosperity Fund.</a:t>
            </a:r>
          </a:p>
          <a:p>
            <a:endParaRPr lang="en-GB" dirty="0"/>
          </a:p>
          <a:p>
            <a:pPr marL="285750" indent="-285750"/>
            <a:endParaRPr lang="en-GB" dirty="0">
              <a:latin typeface="+mj-lt"/>
              <a:cs typeface="Segoe UI" panose="020B0502040204020203" pitchFamily="34" charset="0"/>
            </a:endParaRPr>
          </a:p>
        </p:txBody>
      </p:sp>
    </p:spTree>
    <p:extLst>
      <p:ext uri="{BB962C8B-B14F-4D97-AF65-F5344CB8AC3E}">
        <p14:creationId xmlns:p14="http://schemas.microsoft.com/office/powerpoint/2010/main" val="1198537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3B9673-AC28-4242-BEA9-5FC1F399F00F}"/>
              </a:ext>
            </a:extLst>
          </p:cNvPr>
          <p:cNvSpPr txBox="1"/>
          <p:nvPr/>
        </p:nvSpPr>
        <p:spPr>
          <a:xfrm>
            <a:off x="567688" y="2410064"/>
            <a:ext cx="7488832" cy="646331"/>
          </a:xfrm>
          <a:prstGeom prst="rect">
            <a:avLst/>
          </a:prstGeom>
          <a:noFill/>
        </p:spPr>
        <p:txBody>
          <a:bodyPr wrap="square" rtlCol="0">
            <a:spAutoFit/>
          </a:bodyPr>
          <a:lstStyle/>
          <a:p>
            <a:r>
              <a:rPr lang="en-GB" sz="3600" dirty="0">
                <a:solidFill>
                  <a:schemeClr val="bg1"/>
                </a:solidFill>
                <a:latin typeface="Segoe UI Semibold" panose="020B0702040204020203" pitchFamily="34" charset="0"/>
                <a:cs typeface="Segoe UI Semibold" panose="020B0702040204020203" pitchFamily="34" charset="0"/>
              </a:rPr>
              <a:t>The Application Process </a:t>
            </a:r>
          </a:p>
        </p:txBody>
      </p:sp>
      <p:pic>
        <p:nvPicPr>
          <p:cNvPr id="4" name="Picture 3" descr="UK Government logo">
            <a:extLst>
              <a:ext uri="{FF2B5EF4-FFF2-40B4-BE49-F238E27FC236}">
                <a16:creationId xmlns:a16="http://schemas.microsoft.com/office/drawing/2014/main" id="{CE36C0A9-C45B-4706-8177-DA25BDC98BCB}"/>
              </a:ext>
            </a:extLst>
          </p:cNvPr>
          <p:cNvPicPr/>
          <p:nvPr/>
        </p:nvPicPr>
        <p:blipFill>
          <a:blip r:embed="rId3">
            <a:extLst>
              <a:ext uri="{28A0092B-C50C-407E-A947-70E740481C1C}">
                <a14:useLocalDpi xmlns:a14="http://schemas.microsoft.com/office/drawing/2010/main" val="0"/>
              </a:ext>
            </a:extLst>
          </a:blip>
          <a:stretch>
            <a:fillRect/>
          </a:stretch>
        </p:blipFill>
        <p:spPr>
          <a:xfrm>
            <a:off x="675248" y="355174"/>
            <a:ext cx="2385646" cy="988029"/>
          </a:xfrm>
          <a:prstGeom prst="rect">
            <a:avLst/>
          </a:prstGeom>
        </p:spPr>
      </p:pic>
    </p:spTree>
    <p:extLst>
      <p:ext uri="{BB962C8B-B14F-4D97-AF65-F5344CB8AC3E}">
        <p14:creationId xmlns:p14="http://schemas.microsoft.com/office/powerpoint/2010/main" val="2249653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8DCB-1BCB-4334-A7B7-A0BB42A29402}"/>
              </a:ext>
            </a:extLst>
          </p:cNvPr>
          <p:cNvSpPr>
            <a:spLocks noGrp="1"/>
          </p:cNvSpPr>
          <p:nvPr>
            <p:ph type="title"/>
          </p:nvPr>
        </p:nvSpPr>
        <p:spPr/>
        <p:txBody>
          <a:bodyPr/>
          <a:lstStyle/>
          <a:p>
            <a:pPr algn="l"/>
            <a:r>
              <a:rPr lang="en-GB" dirty="0">
                <a:solidFill>
                  <a:srgbClr val="CA972A"/>
                </a:solidFill>
                <a:latin typeface="Segoe UI" panose="020B0502040204020203" pitchFamily="34" charset="0"/>
                <a:cs typeface="Segoe UI" panose="020B0502040204020203" pitchFamily="34" charset="0"/>
              </a:rPr>
              <a:t>Who Can Apply?</a:t>
            </a:r>
          </a:p>
        </p:txBody>
      </p:sp>
      <p:sp>
        <p:nvSpPr>
          <p:cNvPr id="14" name="Content Placeholder 2">
            <a:extLst>
              <a:ext uri="{FF2B5EF4-FFF2-40B4-BE49-F238E27FC236}">
                <a16:creationId xmlns:a16="http://schemas.microsoft.com/office/drawing/2014/main" id="{4A554756-1912-4A93-9974-1A0AEB9112B2}"/>
              </a:ext>
            </a:extLst>
          </p:cNvPr>
          <p:cNvSpPr>
            <a:spLocks noGrp="1"/>
          </p:cNvSpPr>
          <p:nvPr>
            <p:ph idx="1"/>
          </p:nvPr>
        </p:nvSpPr>
        <p:spPr>
          <a:xfrm>
            <a:off x="457200" y="1417638"/>
            <a:ext cx="8229600" cy="4708525"/>
          </a:xfrm>
        </p:spPr>
        <p:txBody>
          <a:bodyPr>
            <a:normAutofit/>
          </a:bodyPr>
          <a:lstStyle/>
          <a:p>
            <a:pPr marL="285750" indent="-285750"/>
            <a:endParaRPr lang="en-GB" dirty="0"/>
          </a:p>
          <a:p>
            <a:r>
              <a:rPr lang="en-GB" dirty="0"/>
              <a:t>Any legally constituted organisation.</a:t>
            </a:r>
          </a:p>
          <a:p>
            <a:r>
              <a:rPr lang="en-US" dirty="0"/>
              <a:t>(This can include local authorities, public sector organisations, higher and further education institutions, private sector companies and registered charities.)</a:t>
            </a:r>
            <a:endParaRPr lang="en-GB" dirty="0"/>
          </a:p>
        </p:txBody>
      </p:sp>
    </p:spTree>
    <p:extLst>
      <p:ext uri="{BB962C8B-B14F-4D97-AF65-F5344CB8AC3E}">
        <p14:creationId xmlns:p14="http://schemas.microsoft.com/office/powerpoint/2010/main" val="1972418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64A78-7683-426A-B2B5-86E07FA382A5}"/>
              </a:ext>
            </a:extLst>
          </p:cNvPr>
          <p:cNvSpPr>
            <a:spLocks noGrp="1"/>
          </p:cNvSpPr>
          <p:nvPr>
            <p:ph type="title"/>
          </p:nvPr>
        </p:nvSpPr>
        <p:spPr/>
        <p:txBody>
          <a:bodyPr>
            <a:normAutofit/>
          </a:bodyPr>
          <a:lstStyle/>
          <a:p>
            <a:pPr algn="l"/>
            <a:r>
              <a:rPr lang="en-GB" dirty="0">
                <a:solidFill>
                  <a:srgbClr val="CA972A"/>
                </a:solidFill>
                <a:latin typeface="Segoe UI" panose="020B0502040204020203" pitchFamily="34" charset="0"/>
                <a:cs typeface="Segoe UI" panose="020B0502040204020203" pitchFamily="34" charset="0"/>
              </a:rPr>
              <a:t>Event Agenda – 16.4.21</a:t>
            </a:r>
          </a:p>
        </p:txBody>
      </p:sp>
      <p:sp>
        <p:nvSpPr>
          <p:cNvPr id="3" name="Content Placeholder 2">
            <a:extLst>
              <a:ext uri="{FF2B5EF4-FFF2-40B4-BE49-F238E27FC236}">
                <a16:creationId xmlns:a16="http://schemas.microsoft.com/office/drawing/2014/main" id="{15C7603A-D58F-49BD-B306-207C1F8BCA00}"/>
              </a:ext>
            </a:extLst>
          </p:cNvPr>
          <p:cNvSpPr>
            <a:spLocks noGrp="1"/>
          </p:cNvSpPr>
          <p:nvPr>
            <p:ph idx="1"/>
          </p:nvPr>
        </p:nvSpPr>
        <p:spPr>
          <a:xfrm>
            <a:off x="457200" y="1655180"/>
            <a:ext cx="8229600" cy="3710131"/>
          </a:xfrm>
        </p:spPr>
        <p:txBody>
          <a:bodyPr>
            <a:normAutofit fontScale="62500" lnSpcReduction="20000"/>
          </a:bodyPr>
          <a:lstStyle/>
          <a:p>
            <a:endParaRPr lang="en-GB" dirty="0"/>
          </a:p>
          <a:p>
            <a:pPr marL="514350" lvl="0" indent="-514350">
              <a:buFont typeface="+mj-lt"/>
              <a:buAutoNum type="arabicPeriod"/>
            </a:pPr>
            <a:r>
              <a:rPr lang="en-GB" dirty="0"/>
              <a:t>Background &amp; context</a:t>
            </a:r>
          </a:p>
          <a:p>
            <a:pPr marL="514350" lvl="0" indent="-514350">
              <a:buFont typeface="+mj-lt"/>
              <a:buAutoNum type="arabicPeriod"/>
            </a:pPr>
            <a:r>
              <a:rPr lang="en-GB" dirty="0"/>
              <a:t>UK Community Renewal Fund</a:t>
            </a:r>
          </a:p>
          <a:p>
            <a:pPr marL="514350" lvl="0" indent="-514350">
              <a:buFont typeface="+mj-lt"/>
              <a:buAutoNum type="arabicPeriod"/>
            </a:pPr>
            <a:r>
              <a:rPr lang="en-GB" dirty="0"/>
              <a:t>Local priorities in Staffordshire</a:t>
            </a:r>
          </a:p>
          <a:p>
            <a:pPr marL="514350" lvl="0" indent="-514350">
              <a:buFont typeface="+mj-lt"/>
              <a:buAutoNum type="arabicPeriod"/>
            </a:pPr>
            <a:r>
              <a:rPr lang="en-GB" dirty="0"/>
              <a:t>The role of Staffordshire County Council</a:t>
            </a:r>
          </a:p>
          <a:p>
            <a:pPr marL="514350" lvl="0" indent="-514350">
              <a:buFont typeface="+mj-lt"/>
              <a:buAutoNum type="arabicPeriod"/>
            </a:pPr>
            <a:r>
              <a:rPr lang="en-GB" dirty="0"/>
              <a:t>The application process</a:t>
            </a:r>
          </a:p>
          <a:p>
            <a:pPr marL="514350" lvl="0" indent="-514350">
              <a:buFont typeface="+mj-lt"/>
              <a:buAutoNum type="arabicPeriod"/>
            </a:pPr>
            <a:r>
              <a:rPr lang="en-GB" dirty="0"/>
              <a:t>Submitting an application</a:t>
            </a:r>
          </a:p>
          <a:p>
            <a:pPr marL="514350" lvl="0" indent="-514350">
              <a:buFont typeface="+mj-lt"/>
              <a:buAutoNum type="arabicPeriod"/>
            </a:pPr>
            <a:r>
              <a:rPr lang="en-GB" dirty="0"/>
              <a:t>The selection process</a:t>
            </a:r>
          </a:p>
          <a:p>
            <a:pPr marL="514350" lvl="0" indent="-514350">
              <a:buFont typeface="+mj-lt"/>
              <a:buAutoNum type="arabicPeriod"/>
            </a:pPr>
            <a:r>
              <a:rPr lang="en-GB" dirty="0"/>
              <a:t>Payments &amp; monitoring arrangements</a:t>
            </a:r>
          </a:p>
          <a:p>
            <a:pPr marL="514350" lvl="0" indent="-514350">
              <a:buFont typeface="+mj-lt"/>
              <a:buAutoNum type="arabicPeriod"/>
            </a:pPr>
            <a:r>
              <a:rPr lang="en-GB" dirty="0"/>
              <a:t>Timeline</a:t>
            </a:r>
          </a:p>
          <a:p>
            <a:pPr marL="514350" lvl="0" indent="-514350">
              <a:buFont typeface="+mj-lt"/>
              <a:buAutoNum type="arabicPeriod"/>
            </a:pPr>
            <a:r>
              <a:rPr lang="en-GB" dirty="0"/>
              <a:t>Key contact details</a:t>
            </a:r>
          </a:p>
          <a:p>
            <a:pPr lvl="0"/>
            <a:endParaRPr lang="en-GB" dirty="0">
              <a:latin typeface="+mj-lt"/>
              <a:cs typeface="Segoe UI" panose="020B0502040204020203" pitchFamily="34" charset="0"/>
            </a:endParaRPr>
          </a:p>
        </p:txBody>
      </p:sp>
    </p:spTree>
    <p:extLst>
      <p:ext uri="{BB962C8B-B14F-4D97-AF65-F5344CB8AC3E}">
        <p14:creationId xmlns:p14="http://schemas.microsoft.com/office/powerpoint/2010/main" val="1934630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8DCB-1BCB-4334-A7B7-A0BB42A29402}"/>
              </a:ext>
            </a:extLst>
          </p:cNvPr>
          <p:cNvSpPr>
            <a:spLocks noGrp="1"/>
          </p:cNvSpPr>
          <p:nvPr>
            <p:ph type="title"/>
          </p:nvPr>
        </p:nvSpPr>
        <p:spPr/>
        <p:txBody>
          <a:bodyPr>
            <a:normAutofit fontScale="90000"/>
          </a:bodyPr>
          <a:lstStyle/>
          <a:p>
            <a:pPr algn="l"/>
            <a:r>
              <a:rPr lang="en-GB" dirty="0">
                <a:solidFill>
                  <a:srgbClr val="CA972A"/>
                </a:solidFill>
                <a:latin typeface="Segoe UI" panose="020B0502040204020203" pitchFamily="34" charset="0"/>
                <a:cs typeface="Segoe UI" panose="020B0502040204020203" pitchFamily="34" charset="0"/>
              </a:rPr>
              <a:t>Who and what the fund can support</a:t>
            </a:r>
          </a:p>
        </p:txBody>
      </p:sp>
      <p:sp>
        <p:nvSpPr>
          <p:cNvPr id="14" name="Content Placeholder 2">
            <a:extLst>
              <a:ext uri="{FF2B5EF4-FFF2-40B4-BE49-F238E27FC236}">
                <a16:creationId xmlns:a16="http://schemas.microsoft.com/office/drawing/2014/main" id="{4A554756-1912-4A93-9974-1A0AEB9112B2}"/>
              </a:ext>
            </a:extLst>
          </p:cNvPr>
          <p:cNvSpPr>
            <a:spLocks noGrp="1"/>
          </p:cNvSpPr>
          <p:nvPr>
            <p:ph idx="1"/>
          </p:nvPr>
        </p:nvSpPr>
        <p:spPr>
          <a:xfrm>
            <a:off x="457200" y="1590675"/>
            <a:ext cx="8229600" cy="4535488"/>
          </a:xfrm>
        </p:spPr>
        <p:txBody>
          <a:bodyPr>
            <a:normAutofit/>
          </a:bodyPr>
          <a:lstStyle/>
          <a:p>
            <a:pPr marL="285750" indent="-285750"/>
            <a:r>
              <a:rPr lang="en-US" sz="3000" dirty="0"/>
              <a:t>UKCRF bids must be submitted via Staffordshire County Council. Direct bids to Government will not be accepted.</a:t>
            </a:r>
          </a:p>
          <a:p>
            <a:pPr marL="285750" indent="-285750"/>
            <a:r>
              <a:rPr lang="en-US" sz="3000" dirty="0"/>
              <a:t>Beneficiaries must be located in Staffordshire.</a:t>
            </a:r>
          </a:p>
          <a:p>
            <a:pPr marL="285750" indent="-285750"/>
            <a:r>
              <a:rPr lang="en-US" sz="3000" dirty="0"/>
              <a:t>Businesses of any size and in any sector of the economy may be beneficiaries (subject to State Aid Rules).</a:t>
            </a:r>
          </a:p>
          <a:p>
            <a:pPr marL="285750" indent="-285750"/>
            <a:r>
              <a:rPr lang="en-US" sz="3000" dirty="0"/>
              <a:t>There is no minimum age that individuals must have reached to be eligible as end beneficiaries.</a:t>
            </a:r>
          </a:p>
          <a:p>
            <a:pPr marL="285750" indent="-285750"/>
            <a:endParaRPr lang="en-GB" dirty="0">
              <a:latin typeface="+mj-lt"/>
              <a:cs typeface="Segoe UI" panose="020B0502040204020203" pitchFamily="34" charset="0"/>
            </a:endParaRPr>
          </a:p>
        </p:txBody>
      </p:sp>
    </p:spTree>
    <p:extLst>
      <p:ext uri="{BB962C8B-B14F-4D97-AF65-F5344CB8AC3E}">
        <p14:creationId xmlns:p14="http://schemas.microsoft.com/office/powerpoint/2010/main" val="3078649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4A554756-1912-4A93-9974-1A0AEB9112B2}"/>
              </a:ext>
            </a:extLst>
          </p:cNvPr>
          <p:cNvSpPr>
            <a:spLocks noGrp="1"/>
          </p:cNvSpPr>
          <p:nvPr>
            <p:ph idx="1"/>
          </p:nvPr>
        </p:nvSpPr>
        <p:spPr>
          <a:xfrm>
            <a:off x="457200" y="337626"/>
            <a:ext cx="8229600" cy="5788538"/>
          </a:xfrm>
        </p:spPr>
        <p:txBody>
          <a:bodyPr>
            <a:noAutofit/>
          </a:bodyPr>
          <a:lstStyle/>
          <a:p>
            <a:pPr marL="285750" indent="-285750"/>
            <a:r>
              <a:rPr lang="en-US" sz="2600" dirty="0"/>
              <a:t>Applicants are encouraged to </a:t>
            </a:r>
            <a:r>
              <a:rPr lang="en-US" sz="2600" dirty="0" err="1"/>
              <a:t>maximise</a:t>
            </a:r>
            <a:r>
              <a:rPr lang="en-US" sz="2600" dirty="0"/>
              <a:t> the leverage of other funding. Value for money is a selection consideration and will take the overall funding package for each project, including any match funding where appropriate, into account.</a:t>
            </a:r>
          </a:p>
          <a:p>
            <a:pPr marL="285750" indent="-285750"/>
            <a:r>
              <a:rPr lang="en-US" sz="2600" dirty="0"/>
              <a:t>Projects supported by the Fund must contribute to achieving one or more of the investment priorities of the fund.</a:t>
            </a:r>
          </a:p>
          <a:p>
            <a:pPr marL="285750" indent="-285750"/>
            <a:r>
              <a:rPr lang="en-US" sz="2600" dirty="0"/>
              <a:t>The UKCRF is predominantly revenue funding. However, in limited circumstances, it will support both revenue and capital costs. </a:t>
            </a:r>
          </a:p>
          <a:p>
            <a:pPr marL="285750" indent="-285750"/>
            <a:r>
              <a:rPr lang="en-US" sz="2600" dirty="0"/>
              <a:t>Project costs must be based on the actual expenditure incurred in delivering the project, evidenced through invoices or other transactions.</a:t>
            </a:r>
            <a:endParaRPr lang="en-GB" sz="2600" dirty="0">
              <a:latin typeface="+mj-lt"/>
              <a:cs typeface="Segoe UI" panose="020B0502040204020203" pitchFamily="34" charset="0"/>
            </a:endParaRPr>
          </a:p>
        </p:txBody>
      </p:sp>
    </p:spTree>
    <p:extLst>
      <p:ext uri="{BB962C8B-B14F-4D97-AF65-F5344CB8AC3E}">
        <p14:creationId xmlns:p14="http://schemas.microsoft.com/office/powerpoint/2010/main" val="1232447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8DCB-1BCB-4334-A7B7-A0BB42A29402}"/>
              </a:ext>
            </a:extLst>
          </p:cNvPr>
          <p:cNvSpPr>
            <a:spLocks noGrp="1"/>
          </p:cNvSpPr>
          <p:nvPr>
            <p:ph type="title"/>
          </p:nvPr>
        </p:nvSpPr>
        <p:spPr/>
        <p:txBody>
          <a:bodyPr>
            <a:normAutofit/>
          </a:bodyPr>
          <a:lstStyle/>
          <a:p>
            <a:pPr algn="l"/>
            <a:r>
              <a:rPr lang="en-GB" dirty="0">
                <a:solidFill>
                  <a:srgbClr val="CA972A"/>
                </a:solidFill>
                <a:latin typeface="Segoe UI" panose="020B0502040204020203" pitchFamily="34" charset="0"/>
                <a:cs typeface="Segoe UI" panose="020B0502040204020203" pitchFamily="34" charset="0"/>
              </a:rPr>
              <a:t>Excluded costs and activities</a:t>
            </a:r>
          </a:p>
        </p:txBody>
      </p:sp>
      <p:sp>
        <p:nvSpPr>
          <p:cNvPr id="14" name="Content Placeholder 2">
            <a:extLst>
              <a:ext uri="{FF2B5EF4-FFF2-40B4-BE49-F238E27FC236}">
                <a16:creationId xmlns:a16="http://schemas.microsoft.com/office/drawing/2014/main" id="{4A554756-1912-4A93-9974-1A0AEB9112B2}"/>
              </a:ext>
            </a:extLst>
          </p:cNvPr>
          <p:cNvSpPr>
            <a:spLocks noGrp="1"/>
          </p:cNvSpPr>
          <p:nvPr>
            <p:ph idx="1"/>
          </p:nvPr>
        </p:nvSpPr>
        <p:spPr>
          <a:xfrm>
            <a:off x="457200" y="1417638"/>
            <a:ext cx="8229600" cy="4708525"/>
          </a:xfrm>
        </p:spPr>
        <p:txBody>
          <a:bodyPr>
            <a:normAutofit fontScale="55000" lnSpcReduction="20000"/>
          </a:bodyPr>
          <a:lstStyle/>
          <a:p>
            <a:pPr marL="0" indent="0">
              <a:buNone/>
            </a:pPr>
            <a:r>
              <a:rPr lang="en-US" dirty="0"/>
              <a:t>Examples include:</a:t>
            </a:r>
          </a:p>
          <a:p>
            <a:pPr marL="285750" indent="-285750"/>
            <a:r>
              <a:rPr lang="en-US" dirty="0"/>
              <a:t>paid for lobbying</a:t>
            </a:r>
          </a:p>
          <a:p>
            <a:pPr marL="285750" indent="-285750"/>
            <a:r>
              <a:rPr lang="en-US" dirty="0"/>
              <a:t>expenses such as for entertaining</a:t>
            </a:r>
          </a:p>
          <a:p>
            <a:pPr marL="285750" indent="-285750"/>
            <a:r>
              <a:rPr lang="en-US" dirty="0"/>
              <a:t>VAT reclaimable from HMRC</a:t>
            </a:r>
          </a:p>
          <a:p>
            <a:pPr marL="285750" indent="-285750"/>
            <a:r>
              <a:rPr lang="en-US" dirty="0"/>
              <a:t>payments for activities of a party political or exclusively religious nature</a:t>
            </a:r>
          </a:p>
          <a:p>
            <a:pPr marL="285750" indent="-285750"/>
            <a:r>
              <a:rPr lang="en-US" dirty="0"/>
              <a:t>interest payments or service charge payments for finance leases</a:t>
            </a:r>
          </a:p>
          <a:p>
            <a:pPr marL="285750" indent="-285750"/>
            <a:r>
              <a:rPr lang="en-US" dirty="0"/>
              <a:t>gifts, or payments for gifts or donations</a:t>
            </a:r>
          </a:p>
          <a:p>
            <a:pPr marL="285750" indent="-285750"/>
            <a:r>
              <a:rPr lang="en-US" dirty="0"/>
              <a:t>statutory fines, criminal fines or penalties</a:t>
            </a:r>
          </a:p>
          <a:p>
            <a:pPr marL="285750" indent="-285750"/>
            <a:r>
              <a:rPr lang="en-US" dirty="0"/>
              <a:t>payments for works or activities which the Lead Authority, project deliverer, end beneficiary, or any member of their partnership has a statutory duty to undertake, or that are fully funded by other sources</a:t>
            </a:r>
          </a:p>
          <a:p>
            <a:pPr marL="285750" indent="-285750"/>
            <a:r>
              <a:rPr lang="en-US" dirty="0"/>
              <a:t>bad debts to related parties</a:t>
            </a:r>
          </a:p>
          <a:p>
            <a:pPr marL="285750" indent="-285750"/>
            <a:r>
              <a:rPr lang="en-US" dirty="0"/>
              <a:t>depreciation or amortisation costs</a:t>
            </a:r>
          </a:p>
          <a:p>
            <a:pPr marL="285750" indent="-285750"/>
            <a:endParaRPr lang="en-US" dirty="0"/>
          </a:p>
          <a:p>
            <a:pPr marL="0" indent="0">
              <a:buNone/>
            </a:pPr>
            <a:r>
              <a:rPr lang="en-US" dirty="0"/>
              <a:t>The full list of all exclusions are included in section 7 of the UK Community Renewal Fund Technical Note for project applicants and deliverers.  </a:t>
            </a:r>
          </a:p>
          <a:p>
            <a:pPr marL="285750" indent="-285750"/>
            <a:endParaRPr lang="en-GB" dirty="0">
              <a:latin typeface="+mj-lt"/>
              <a:cs typeface="Segoe UI" panose="020B0502040204020203" pitchFamily="34" charset="0"/>
            </a:endParaRPr>
          </a:p>
        </p:txBody>
      </p:sp>
    </p:spTree>
    <p:extLst>
      <p:ext uri="{BB962C8B-B14F-4D97-AF65-F5344CB8AC3E}">
        <p14:creationId xmlns:p14="http://schemas.microsoft.com/office/powerpoint/2010/main" val="594479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8DCB-1BCB-4334-A7B7-A0BB42A29402}"/>
              </a:ext>
            </a:extLst>
          </p:cNvPr>
          <p:cNvSpPr>
            <a:spLocks noGrp="1"/>
          </p:cNvSpPr>
          <p:nvPr>
            <p:ph type="title"/>
          </p:nvPr>
        </p:nvSpPr>
        <p:spPr/>
        <p:txBody>
          <a:bodyPr>
            <a:normAutofit/>
          </a:bodyPr>
          <a:lstStyle/>
          <a:p>
            <a:pPr algn="l"/>
            <a:r>
              <a:rPr lang="en-GB" dirty="0">
                <a:solidFill>
                  <a:srgbClr val="CA972A"/>
                </a:solidFill>
                <a:latin typeface="Segoe UI" panose="020B0502040204020203" pitchFamily="34" charset="0"/>
                <a:cs typeface="Segoe UI" panose="020B0502040204020203" pitchFamily="34" charset="0"/>
              </a:rPr>
              <a:t>Branding and Publicity</a:t>
            </a:r>
          </a:p>
        </p:txBody>
      </p:sp>
      <p:sp>
        <p:nvSpPr>
          <p:cNvPr id="14" name="Content Placeholder 2">
            <a:extLst>
              <a:ext uri="{FF2B5EF4-FFF2-40B4-BE49-F238E27FC236}">
                <a16:creationId xmlns:a16="http://schemas.microsoft.com/office/drawing/2014/main" id="{4A554756-1912-4A93-9974-1A0AEB9112B2}"/>
              </a:ext>
            </a:extLst>
          </p:cNvPr>
          <p:cNvSpPr>
            <a:spLocks noGrp="1"/>
          </p:cNvSpPr>
          <p:nvPr>
            <p:ph idx="1"/>
          </p:nvPr>
        </p:nvSpPr>
        <p:spPr>
          <a:xfrm>
            <a:off x="457200" y="1417638"/>
            <a:ext cx="8229600" cy="4708525"/>
          </a:xfrm>
        </p:spPr>
        <p:txBody>
          <a:bodyPr>
            <a:normAutofit fontScale="92500" lnSpcReduction="20000"/>
          </a:bodyPr>
          <a:lstStyle/>
          <a:p>
            <a:pPr marL="285750" indent="-285750"/>
            <a:r>
              <a:rPr lang="en-US" dirty="0"/>
              <a:t>All project deliverers must ensure that the UK Government logo is used prominently in all communications materials and public facing documents relating to project activity.</a:t>
            </a:r>
          </a:p>
          <a:p>
            <a:pPr marL="285750" indent="-285750"/>
            <a:r>
              <a:rPr lang="en-US" dirty="0"/>
              <a:t>Project deliverers must also ensure that websites and printed materials include a clear and prominent reference to the funding from UK Community Renewal Fund. This should include the following text: ‘This project is [funded/part-funded] by the UK Government through the UK Community Renewal Fund.’</a:t>
            </a:r>
            <a:endParaRPr lang="en-GB" dirty="0">
              <a:latin typeface="+mj-lt"/>
              <a:cs typeface="Segoe UI" panose="020B0502040204020203" pitchFamily="34" charset="0"/>
            </a:endParaRPr>
          </a:p>
        </p:txBody>
      </p:sp>
    </p:spTree>
    <p:extLst>
      <p:ext uri="{BB962C8B-B14F-4D97-AF65-F5344CB8AC3E}">
        <p14:creationId xmlns:p14="http://schemas.microsoft.com/office/powerpoint/2010/main" val="920092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8DCB-1BCB-4334-A7B7-A0BB42A29402}"/>
              </a:ext>
            </a:extLst>
          </p:cNvPr>
          <p:cNvSpPr>
            <a:spLocks noGrp="1"/>
          </p:cNvSpPr>
          <p:nvPr>
            <p:ph type="title"/>
          </p:nvPr>
        </p:nvSpPr>
        <p:spPr/>
        <p:txBody>
          <a:bodyPr>
            <a:normAutofit/>
          </a:bodyPr>
          <a:lstStyle/>
          <a:p>
            <a:pPr algn="l"/>
            <a:r>
              <a:rPr lang="en-GB" dirty="0">
                <a:solidFill>
                  <a:srgbClr val="CA972A"/>
                </a:solidFill>
                <a:latin typeface="Segoe UI" panose="020B0502040204020203" pitchFamily="34" charset="0"/>
                <a:cs typeface="Segoe UI" panose="020B0502040204020203" pitchFamily="34" charset="0"/>
              </a:rPr>
              <a:t>Monitoring and Evaluation</a:t>
            </a:r>
          </a:p>
        </p:txBody>
      </p:sp>
      <p:sp>
        <p:nvSpPr>
          <p:cNvPr id="14" name="Content Placeholder 2">
            <a:extLst>
              <a:ext uri="{FF2B5EF4-FFF2-40B4-BE49-F238E27FC236}">
                <a16:creationId xmlns:a16="http://schemas.microsoft.com/office/drawing/2014/main" id="{4A554756-1912-4A93-9974-1A0AEB9112B2}"/>
              </a:ext>
            </a:extLst>
          </p:cNvPr>
          <p:cNvSpPr>
            <a:spLocks noGrp="1"/>
          </p:cNvSpPr>
          <p:nvPr>
            <p:ph idx="1"/>
          </p:nvPr>
        </p:nvSpPr>
        <p:spPr>
          <a:xfrm>
            <a:off x="457200" y="1417638"/>
            <a:ext cx="8229600" cy="4708525"/>
          </a:xfrm>
        </p:spPr>
        <p:txBody>
          <a:bodyPr>
            <a:normAutofit lnSpcReduction="10000"/>
          </a:bodyPr>
          <a:lstStyle/>
          <a:p>
            <a:pPr marL="285750" indent="-285750"/>
            <a:r>
              <a:rPr lang="en-US" dirty="0"/>
              <a:t>All projects will be required to submit evidence to the SCC demonstrating progress towards achievement of project targets and investment profiles at regular intervals. This includes both quantitative and qualitative data on direct and financial support. </a:t>
            </a:r>
          </a:p>
          <a:p>
            <a:pPr marL="285750" indent="-285750"/>
            <a:r>
              <a:rPr lang="en-US" dirty="0"/>
              <a:t>Projects must also develop an evaluation plan with between 1-2% of their award to be dedicated to that evaluation with a minimum threshold of £10,000. </a:t>
            </a:r>
            <a:endParaRPr lang="en-GB" dirty="0">
              <a:latin typeface="+mj-lt"/>
              <a:cs typeface="Segoe UI" panose="020B0502040204020203" pitchFamily="34" charset="0"/>
            </a:endParaRPr>
          </a:p>
        </p:txBody>
      </p:sp>
    </p:spTree>
    <p:extLst>
      <p:ext uri="{BB962C8B-B14F-4D97-AF65-F5344CB8AC3E}">
        <p14:creationId xmlns:p14="http://schemas.microsoft.com/office/powerpoint/2010/main" val="3602817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8DCB-1BCB-4334-A7B7-A0BB42A29402}"/>
              </a:ext>
            </a:extLst>
          </p:cNvPr>
          <p:cNvSpPr>
            <a:spLocks noGrp="1"/>
          </p:cNvSpPr>
          <p:nvPr>
            <p:ph type="title"/>
          </p:nvPr>
        </p:nvSpPr>
        <p:spPr/>
        <p:txBody>
          <a:bodyPr>
            <a:normAutofit/>
          </a:bodyPr>
          <a:lstStyle/>
          <a:p>
            <a:pPr algn="l"/>
            <a:r>
              <a:rPr lang="en-GB" dirty="0">
                <a:solidFill>
                  <a:srgbClr val="CA972A"/>
                </a:solidFill>
                <a:latin typeface="Segoe UI" panose="020B0502040204020203" pitchFamily="34" charset="0"/>
                <a:cs typeface="Segoe UI" panose="020B0502040204020203" pitchFamily="34" charset="0"/>
              </a:rPr>
              <a:t>Beneficiaries</a:t>
            </a:r>
          </a:p>
        </p:txBody>
      </p:sp>
      <p:graphicFrame>
        <p:nvGraphicFramePr>
          <p:cNvPr id="4" name="Content Placeholder 3">
            <a:extLst>
              <a:ext uri="{FF2B5EF4-FFF2-40B4-BE49-F238E27FC236}">
                <a16:creationId xmlns:a16="http://schemas.microsoft.com/office/drawing/2014/main" id="{5BF64B47-50C4-45E1-836D-ADE7E5FDD9A7}"/>
              </a:ext>
            </a:extLst>
          </p:cNvPr>
          <p:cNvGraphicFramePr>
            <a:graphicFrameLocks noGrp="1"/>
          </p:cNvGraphicFramePr>
          <p:nvPr>
            <p:ph idx="1"/>
            <p:extLst>
              <p:ext uri="{D42A27DB-BD31-4B8C-83A1-F6EECF244321}">
                <p14:modId xmlns:p14="http://schemas.microsoft.com/office/powerpoint/2010/main" val="1653197349"/>
              </p:ext>
            </p:extLst>
          </p:nvPr>
        </p:nvGraphicFramePr>
        <p:xfrm>
          <a:off x="557040" y="1497329"/>
          <a:ext cx="6575279" cy="3468563"/>
        </p:xfrm>
        <a:graphic>
          <a:graphicData uri="http://schemas.openxmlformats.org/drawingml/2006/table">
            <a:tbl>
              <a:tblPr>
                <a:tableStyleId>{5C22544A-7EE6-4342-B048-85BDC9FD1C3A}</a:tableStyleId>
              </a:tblPr>
              <a:tblGrid>
                <a:gridCol w="3253606">
                  <a:extLst>
                    <a:ext uri="{9D8B030D-6E8A-4147-A177-3AD203B41FA5}">
                      <a16:colId xmlns:a16="http://schemas.microsoft.com/office/drawing/2014/main" val="167381577"/>
                    </a:ext>
                  </a:extLst>
                </a:gridCol>
                <a:gridCol w="3321673">
                  <a:extLst>
                    <a:ext uri="{9D8B030D-6E8A-4147-A177-3AD203B41FA5}">
                      <a16:colId xmlns:a16="http://schemas.microsoft.com/office/drawing/2014/main" val="843789102"/>
                    </a:ext>
                  </a:extLst>
                </a:gridCol>
              </a:tblGrid>
              <a:tr h="359171">
                <a:tc>
                  <a:txBody>
                    <a:bodyPr/>
                    <a:lstStyle/>
                    <a:p>
                      <a:pPr algn="ctr" fontAlgn="b"/>
                      <a:r>
                        <a:rPr lang="en-GB" sz="1800" u="none" strike="noStrike" dirty="0">
                          <a:effectLst/>
                        </a:rPr>
                        <a:t>Main Indicator</a:t>
                      </a:r>
                      <a:endParaRPr lang="en-GB" sz="1800" b="1" i="0" u="none" strike="noStrike" dirty="0">
                        <a:solidFill>
                          <a:srgbClr val="000000"/>
                        </a:solidFill>
                        <a:effectLst/>
                        <a:latin typeface="Arial" panose="020B0604020202020204" pitchFamily="34" charset="0"/>
                      </a:endParaRPr>
                    </a:p>
                  </a:txBody>
                  <a:tcPr marL="9525" marR="9525" marT="9525" marB="0" anchor="b">
                    <a:solidFill>
                      <a:schemeClr val="accent1">
                        <a:lumMod val="60000"/>
                        <a:lumOff val="40000"/>
                      </a:schemeClr>
                    </a:solidFill>
                  </a:tcPr>
                </a:tc>
                <a:tc>
                  <a:txBody>
                    <a:bodyPr/>
                    <a:lstStyle/>
                    <a:p>
                      <a:pPr algn="ctr" fontAlgn="b"/>
                      <a:r>
                        <a:rPr lang="en-GB" sz="1800" u="none" strike="noStrike" dirty="0">
                          <a:effectLst/>
                        </a:rPr>
                        <a:t>Indicator Subset</a:t>
                      </a:r>
                      <a:endParaRPr lang="en-GB" sz="1800" b="1" i="0" u="none" strike="noStrike" dirty="0">
                        <a:solidFill>
                          <a:srgbClr val="000000"/>
                        </a:solidFill>
                        <a:effectLst/>
                        <a:latin typeface="Arial" panose="020B0604020202020204" pitchFamily="34" charset="0"/>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val="3287614119"/>
                  </a:ext>
                </a:extLst>
              </a:tr>
              <a:tr h="345488">
                <a:tc rowSpan="3">
                  <a:txBody>
                    <a:bodyPr/>
                    <a:lstStyle/>
                    <a:p>
                      <a:pPr algn="l" fontAlgn="ctr"/>
                      <a:r>
                        <a:rPr lang="en-GB" sz="1600" u="none" strike="noStrike" dirty="0">
                          <a:effectLst/>
                        </a:rPr>
                        <a:t>People</a:t>
                      </a:r>
                      <a:endParaRPr lang="en-GB" sz="1600" b="0" i="0" u="none" strike="noStrike" dirty="0">
                        <a:solidFill>
                          <a:srgbClr val="000000"/>
                        </a:solidFill>
                        <a:effectLst/>
                        <a:latin typeface="Arial" panose="020B0604020202020204" pitchFamily="34" charset="0"/>
                      </a:endParaRPr>
                    </a:p>
                  </a:txBody>
                  <a:tcPr marL="9525" marR="9525" marT="9525" marB="0" anchor="ctr">
                    <a:solidFill>
                      <a:schemeClr val="bg1">
                        <a:lumMod val="85000"/>
                      </a:schemeClr>
                    </a:solidFill>
                  </a:tcPr>
                </a:tc>
                <a:tc>
                  <a:txBody>
                    <a:bodyPr/>
                    <a:lstStyle/>
                    <a:p>
                      <a:pPr algn="l" fontAlgn="b"/>
                      <a:r>
                        <a:rPr lang="en-GB" sz="1600" u="none" strike="noStrike" dirty="0">
                          <a:effectLst/>
                        </a:rPr>
                        <a:t>Economically Inactive</a:t>
                      </a:r>
                      <a:endParaRPr lang="en-GB" sz="1600" b="0" i="0" u="none" strike="noStrike" dirty="0">
                        <a:solidFill>
                          <a:srgbClr val="000000"/>
                        </a:solidFill>
                        <a:effectLst/>
                        <a:latin typeface="Arial" panose="020B0604020202020204" pitchFamily="34" charset="0"/>
                      </a:endParaRPr>
                    </a:p>
                  </a:txBody>
                  <a:tcPr marL="9525" marR="9525" marT="9525" marB="0" anchor="b">
                    <a:solidFill>
                      <a:schemeClr val="bg1">
                        <a:lumMod val="85000"/>
                      </a:schemeClr>
                    </a:solidFill>
                  </a:tcPr>
                </a:tc>
                <a:extLst>
                  <a:ext uri="{0D108BD9-81ED-4DB2-BD59-A6C34878D82A}">
                    <a16:rowId xmlns:a16="http://schemas.microsoft.com/office/drawing/2014/main" val="267061942"/>
                  </a:ext>
                </a:extLst>
              </a:tr>
              <a:tr h="345488">
                <a:tc vMerge="1">
                  <a:txBody>
                    <a:bodyPr/>
                    <a:lstStyle/>
                    <a:p>
                      <a:endParaRPr lang="en-GB"/>
                    </a:p>
                  </a:txBody>
                  <a:tcPr/>
                </a:tc>
                <a:tc>
                  <a:txBody>
                    <a:bodyPr/>
                    <a:lstStyle/>
                    <a:p>
                      <a:pPr algn="l" fontAlgn="b"/>
                      <a:r>
                        <a:rPr lang="en-GB" sz="1600" u="none" strike="noStrike" dirty="0">
                          <a:effectLst/>
                        </a:rPr>
                        <a:t>Unemployed</a:t>
                      </a:r>
                      <a:endParaRPr lang="en-GB" sz="1600" b="0" i="0" u="none" strike="noStrike" dirty="0">
                        <a:solidFill>
                          <a:srgbClr val="000000"/>
                        </a:solidFill>
                        <a:effectLst/>
                        <a:latin typeface="Arial" panose="020B0604020202020204" pitchFamily="34" charset="0"/>
                      </a:endParaRPr>
                    </a:p>
                  </a:txBody>
                  <a:tcPr marL="9525" marR="9525" marT="9525" marB="0" anchor="b">
                    <a:solidFill>
                      <a:schemeClr val="bg1">
                        <a:lumMod val="85000"/>
                      </a:schemeClr>
                    </a:solidFill>
                  </a:tcPr>
                </a:tc>
                <a:extLst>
                  <a:ext uri="{0D108BD9-81ED-4DB2-BD59-A6C34878D82A}">
                    <a16:rowId xmlns:a16="http://schemas.microsoft.com/office/drawing/2014/main" val="2588167361"/>
                  </a:ext>
                </a:extLst>
              </a:tr>
              <a:tr h="345488">
                <a:tc vMerge="1">
                  <a:txBody>
                    <a:bodyPr/>
                    <a:lstStyle/>
                    <a:p>
                      <a:endParaRPr lang="en-GB"/>
                    </a:p>
                  </a:txBody>
                  <a:tcPr/>
                </a:tc>
                <a:tc>
                  <a:txBody>
                    <a:bodyPr/>
                    <a:lstStyle/>
                    <a:p>
                      <a:pPr algn="l" fontAlgn="b"/>
                      <a:r>
                        <a:rPr lang="en-GB" sz="1600" u="none" strike="noStrike" dirty="0">
                          <a:effectLst/>
                        </a:rPr>
                        <a:t>Employed</a:t>
                      </a:r>
                      <a:endParaRPr lang="en-GB" sz="1600" b="0" i="0" u="none" strike="noStrike" dirty="0">
                        <a:solidFill>
                          <a:srgbClr val="000000"/>
                        </a:solidFill>
                        <a:effectLst/>
                        <a:latin typeface="Arial" panose="020B0604020202020204" pitchFamily="34" charset="0"/>
                      </a:endParaRPr>
                    </a:p>
                  </a:txBody>
                  <a:tcPr marL="9525" marR="9525" marT="9525" marB="0" anchor="b">
                    <a:solidFill>
                      <a:schemeClr val="bg1">
                        <a:lumMod val="85000"/>
                      </a:schemeClr>
                    </a:solidFill>
                  </a:tcPr>
                </a:tc>
                <a:extLst>
                  <a:ext uri="{0D108BD9-81ED-4DB2-BD59-A6C34878D82A}">
                    <a16:rowId xmlns:a16="http://schemas.microsoft.com/office/drawing/2014/main" val="1373974683"/>
                  </a:ext>
                </a:extLst>
              </a:tr>
              <a:tr h="345488">
                <a:tc rowSpan="3">
                  <a:txBody>
                    <a:bodyPr/>
                    <a:lstStyle/>
                    <a:p>
                      <a:pPr algn="l" fontAlgn="ctr"/>
                      <a:r>
                        <a:rPr lang="en-GB" sz="1600" u="none" strike="noStrike" dirty="0">
                          <a:effectLst/>
                        </a:rPr>
                        <a:t>Businesses</a:t>
                      </a:r>
                      <a:endParaRPr lang="en-GB" sz="1600" b="0" i="0" u="none" strike="noStrike" dirty="0">
                        <a:solidFill>
                          <a:srgbClr val="000000"/>
                        </a:solidFill>
                        <a:effectLst/>
                        <a:latin typeface="Arial" panose="020B0604020202020204" pitchFamily="34" charset="0"/>
                      </a:endParaRPr>
                    </a:p>
                  </a:txBody>
                  <a:tcPr marL="9525" marR="9525" marT="9525" marB="0" anchor="ctr">
                    <a:solidFill>
                      <a:schemeClr val="bg1">
                        <a:lumMod val="85000"/>
                      </a:schemeClr>
                    </a:solidFill>
                  </a:tcPr>
                </a:tc>
                <a:tc>
                  <a:txBody>
                    <a:bodyPr/>
                    <a:lstStyle/>
                    <a:p>
                      <a:pPr algn="l" fontAlgn="b"/>
                      <a:r>
                        <a:rPr lang="en-GB" sz="1600" u="none" strike="noStrike" dirty="0">
                          <a:effectLst/>
                        </a:rPr>
                        <a:t>Small</a:t>
                      </a:r>
                      <a:endParaRPr lang="en-GB" sz="1600" b="0" i="0" u="none" strike="noStrike" dirty="0">
                        <a:solidFill>
                          <a:srgbClr val="000000"/>
                        </a:solidFill>
                        <a:effectLst/>
                        <a:latin typeface="Arial" panose="020B0604020202020204" pitchFamily="34" charset="0"/>
                      </a:endParaRPr>
                    </a:p>
                  </a:txBody>
                  <a:tcPr marL="9525" marR="9525" marT="9525" marB="0" anchor="b">
                    <a:solidFill>
                      <a:schemeClr val="bg1">
                        <a:lumMod val="85000"/>
                      </a:schemeClr>
                    </a:solidFill>
                  </a:tcPr>
                </a:tc>
                <a:extLst>
                  <a:ext uri="{0D108BD9-81ED-4DB2-BD59-A6C34878D82A}">
                    <a16:rowId xmlns:a16="http://schemas.microsoft.com/office/drawing/2014/main" val="1715909588"/>
                  </a:ext>
                </a:extLst>
              </a:tr>
              <a:tr h="345488">
                <a:tc vMerge="1">
                  <a:txBody>
                    <a:bodyPr/>
                    <a:lstStyle/>
                    <a:p>
                      <a:endParaRPr lang="en-GB"/>
                    </a:p>
                  </a:txBody>
                  <a:tcPr/>
                </a:tc>
                <a:tc>
                  <a:txBody>
                    <a:bodyPr/>
                    <a:lstStyle/>
                    <a:p>
                      <a:pPr algn="l" fontAlgn="b"/>
                      <a:r>
                        <a:rPr lang="en-GB" sz="1600" u="none" strike="noStrike" dirty="0">
                          <a:effectLst/>
                        </a:rPr>
                        <a:t>Medium</a:t>
                      </a:r>
                      <a:endParaRPr lang="en-GB" sz="1600" b="0" i="0" u="none" strike="noStrike" dirty="0">
                        <a:solidFill>
                          <a:srgbClr val="000000"/>
                        </a:solidFill>
                        <a:effectLst/>
                        <a:latin typeface="Arial" panose="020B0604020202020204" pitchFamily="34" charset="0"/>
                      </a:endParaRPr>
                    </a:p>
                  </a:txBody>
                  <a:tcPr marL="9525" marR="9525" marT="9525" marB="0" anchor="b">
                    <a:solidFill>
                      <a:schemeClr val="bg1">
                        <a:lumMod val="85000"/>
                      </a:schemeClr>
                    </a:solidFill>
                  </a:tcPr>
                </a:tc>
                <a:extLst>
                  <a:ext uri="{0D108BD9-81ED-4DB2-BD59-A6C34878D82A}">
                    <a16:rowId xmlns:a16="http://schemas.microsoft.com/office/drawing/2014/main" val="719960061"/>
                  </a:ext>
                </a:extLst>
              </a:tr>
              <a:tr h="345488">
                <a:tc vMerge="1">
                  <a:txBody>
                    <a:bodyPr/>
                    <a:lstStyle/>
                    <a:p>
                      <a:endParaRPr lang="en-GB"/>
                    </a:p>
                  </a:txBody>
                  <a:tcPr/>
                </a:tc>
                <a:tc>
                  <a:txBody>
                    <a:bodyPr/>
                    <a:lstStyle/>
                    <a:p>
                      <a:pPr algn="l" fontAlgn="b"/>
                      <a:r>
                        <a:rPr lang="en-GB" sz="1600" u="none" strike="noStrike" dirty="0">
                          <a:effectLst/>
                        </a:rPr>
                        <a:t>Large</a:t>
                      </a:r>
                      <a:endParaRPr lang="en-GB" sz="1600" b="0" i="0" u="none" strike="noStrike" dirty="0">
                        <a:solidFill>
                          <a:srgbClr val="000000"/>
                        </a:solidFill>
                        <a:effectLst/>
                        <a:latin typeface="Arial" panose="020B0604020202020204" pitchFamily="34" charset="0"/>
                      </a:endParaRPr>
                    </a:p>
                  </a:txBody>
                  <a:tcPr marL="9525" marR="9525" marT="9525" marB="0" anchor="b">
                    <a:solidFill>
                      <a:schemeClr val="bg1">
                        <a:lumMod val="85000"/>
                      </a:schemeClr>
                    </a:solidFill>
                  </a:tcPr>
                </a:tc>
                <a:extLst>
                  <a:ext uri="{0D108BD9-81ED-4DB2-BD59-A6C34878D82A}">
                    <a16:rowId xmlns:a16="http://schemas.microsoft.com/office/drawing/2014/main" val="1999997217"/>
                  </a:ext>
                </a:extLst>
              </a:tr>
              <a:tr h="345488">
                <a:tc rowSpan="3">
                  <a:txBody>
                    <a:bodyPr/>
                    <a:lstStyle/>
                    <a:p>
                      <a:pPr algn="l" fontAlgn="ctr"/>
                      <a:r>
                        <a:rPr lang="en-GB" sz="1600" u="none" strike="noStrike" dirty="0">
                          <a:effectLst/>
                        </a:rPr>
                        <a:t>Organisations</a:t>
                      </a:r>
                      <a:endParaRPr lang="en-GB" sz="1600" b="0" i="0" u="none" strike="noStrike" dirty="0">
                        <a:solidFill>
                          <a:srgbClr val="000000"/>
                        </a:solidFill>
                        <a:effectLst/>
                        <a:latin typeface="Arial" panose="020B0604020202020204" pitchFamily="34" charset="0"/>
                      </a:endParaRPr>
                    </a:p>
                  </a:txBody>
                  <a:tcPr marL="9525" marR="9525" marT="9525" marB="0" anchor="ctr">
                    <a:solidFill>
                      <a:schemeClr val="bg1">
                        <a:lumMod val="85000"/>
                      </a:schemeClr>
                    </a:solidFill>
                  </a:tcPr>
                </a:tc>
                <a:tc>
                  <a:txBody>
                    <a:bodyPr/>
                    <a:lstStyle/>
                    <a:p>
                      <a:pPr algn="l" fontAlgn="b"/>
                      <a:r>
                        <a:rPr lang="en-GB" sz="1600" u="none" strike="noStrike" dirty="0">
                          <a:effectLst/>
                        </a:rPr>
                        <a:t>Public</a:t>
                      </a:r>
                      <a:endParaRPr lang="en-GB" sz="1600" b="0" i="0" u="none" strike="noStrike" dirty="0">
                        <a:solidFill>
                          <a:srgbClr val="000000"/>
                        </a:solidFill>
                        <a:effectLst/>
                        <a:latin typeface="Arial" panose="020B0604020202020204" pitchFamily="34" charset="0"/>
                      </a:endParaRPr>
                    </a:p>
                  </a:txBody>
                  <a:tcPr marL="9525" marR="9525" marT="9525" marB="0" anchor="b">
                    <a:solidFill>
                      <a:schemeClr val="bg1">
                        <a:lumMod val="85000"/>
                      </a:schemeClr>
                    </a:solidFill>
                  </a:tcPr>
                </a:tc>
                <a:extLst>
                  <a:ext uri="{0D108BD9-81ED-4DB2-BD59-A6C34878D82A}">
                    <a16:rowId xmlns:a16="http://schemas.microsoft.com/office/drawing/2014/main" val="2953795268"/>
                  </a:ext>
                </a:extLst>
              </a:tr>
              <a:tr h="345488">
                <a:tc vMerge="1">
                  <a:txBody>
                    <a:bodyPr/>
                    <a:lstStyle/>
                    <a:p>
                      <a:endParaRPr lang="en-GB"/>
                    </a:p>
                  </a:txBody>
                  <a:tcPr/>
                </a:tc>
                <a:tc>
                  <a:txBody>
                    <a:bodyPr/>
                    <a:lstStyle/>
                    <a:p>
                      <a:pPr algn="l" fontAlgn="b"/>
                      <a:r>
                        <a:rPr lang="en-GB" sz="1600" u="none" strike="noStrike" dirty="0">
                          <a:effectLst/>
                        </a:rPr>
                        <a:t>Private</a:t>
                      </a:r>
                      <a:endParaRPr lang="en-GB" sz="1600" b="0" i="0" u="none" strike="noStrike" dirty="0">
                        <a:solidFill>
                          <a:srgbClr val="000000"/>
                        </a:solidFill>
                        <a:effectLst/>
                        <a:latin typeface="Arial" panose="020B0604020202020204" pitchFamily="34" charset="0"/>
                      </a:endParaRPr>
                    </a:p>
                  </a:txBody>
                  <a:tcPr marL="9525" marR="9525" marT="9525" marB="0" anchor="b">
                    <a:solidFill>
                      <a:schemeClr val="bg1">
                        <a:lumMod val="85000"/>
                      </a:schemeClr>
                    </a:solidFill>
                  </a:tcPr>
                </a:tc>
                <a:extLst>
                  <a:ext uri="{0D108BD9-81ED-4DB2-BD59-A6C34878D82A}">
                    <a16:rowId xmlns:a16="http://schemas.microsoft.com/office/drawing/2014/main" val="3941291957"/>
                  </a:ext>
                </a:extLst>
              </a:tr>
              <a:tr h="345488">
                <a:tc vMerge="1">
                  <a:txBody>
                    <a:bodyPr/>
                    <a:lstStyle/>
                    <a:p>
                      <a:endParaRPr lang="en-GB"/>
                    </a:p>
                  </a:txBody>
                  <a:tcPr/>
                </a:tc>
                <a:tc>
                  <a:txBody>
                    <a:bodyPr/>
                    <a:lstStyle/>
                    <a:p>
                      <a:pPr algn="l" fontAlgn="b"/>
                      <a:r>
                        <a:rPr lang="en-GB" sz="1600" u="none" strike="noStrike" dirty="0">
                          <a:effectLst/>
                        </a:rPr>
                        <a:t>Voluntary Sector</a:t>
                      </a:r>
                      <a:endParaRPr lang="en-GB" sz="1600" b="0" i="0" u="none" strike="noStrike" dirty="0">
                        <a:solidFill>
                          <a:srgbClr val="000000"/>
                        </a:solidFill>
                        <a:effectLst/>
                        <a:latin typeface="Arial" panose="020B0604020202020204" pitchFamily="34" charset="0"/>
                      </a:endParaRPr>
                    </a:p>
                  </a:txBody>
                  <a:tcPr marL="9525" marR="9525" marT="9525" marB="0" anchor="b">
                    <a:solidFill>
                      <a:schemeClr val="bg1">
                        <a:lumMod val="85000"/>
                      </a:schemeClr>
                    </a:solidFill>
                  </a:tcPr>
                </a:tc>
                <a:extLst>
                  <a:ext uri="{0D108BD9-81ED-4DB2-BD59-A6C34878D82A}">
                    <a16:rowId xmlns:a16="http://schemas.microsoft.com/office/drawing/2014/main" val="513275698"/>
                  </a:ext>
                </a:extLst>
              </a:tr>
            </a:tbl>
          </a:graphicData>
        </a:graphic>
      </p:graphicFrame>
    </p:spTree>
    <p:extLst>
      <p:ext uri="{BB962C8B-B14F-4D97-AF65-F5344CB8AC3E}">
        <p14:creationId xmlns:p14="http://schemas.microsoft.com/office/powerpoint/2010/main" val="1769014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8DCB-1BCB-4334-A7B7-A0BB42A29402}"/>
              </a:ext>
            </a:extLst>
          </p:cNvPr>
          <p:cNvSpPr>
            <a:spLocks noGrp="1"/>
          </p:cNvSpPr>
          <p:nvPr>
            <p:ph type="title"/>
          </p:nvPr>
        </p:nvSpPr>
        <p:spPr/>
        <p:txBody>
          <a:bodyPr>
            <a:normAutofit/>
          </a:bodyPr>
          <a:lstStyle/>
          <a:p>
            <a:pPr algn="l"/>
            <a:r>
              <a:rPr lang="en-GB" dirty="0">
                <a:solidFill>
                  <a:srgbClr val="CA972A"/>
                </a:solidFill>
                <a:latin typeface="Segoe UI" panose="020B0502040204020203" pitchFamily="34" charset="0"/>
                <a:cs typeface="Segoe UI" panose="020B0502040204020203" pitchFamily="34" charset="0"/>
              </a:rPr>
              <a:t>Outcomes</a:t>
            </a:r>
          </a:p>
        </p:txBody>
      </p:sp>
      <p:graphicFrame>
        <p:nvGraphicFramePr>
          <p:cNvPr id="6" name="Content Placeholder 5">
            <a:extLst>
              <a:ext uri="{FF2B5EF4-FFF2-40B4-BE49-F238E27FC236}">
                <a16:creationId xmlns:a16="http://schemas.microsoft.com/office/drawing/2014/main" id="{20E99058-7760-4597-9DBB-7C2D6EF38EF8}"/>
              </a:ext>
            </a:extLst>
          </p:cNvPr>
          <p:cNvGraphicFramePr>
            <a:graphicFrameLocks noGrp="1"/>
          </p:cNvGraphicFramePr>
          <p:nvPr>
            <p:ph idx="1"/>
            <p:extLst>
              <p:ext uri="{D42A27DB-BD31-4B8C-83A1-F6EECF244321}">
                <p14:modId xmlns:p14="http://schemas.microsoft.com/office/powerpoint/2010/main" val="3538738778"/>
              </p:ext>
            </p:extLst>
          </p:nvPr>
        </p:nvGraphicFramePr>
        <p:xfrm>
          <a:off x="649444" y="1266388"/>
          <a:ext cx="6683061" cy="4526838"/>
        </p:xfrm>
        <a:graphic>
          <a:graphicData uri="http://schemas.openxmlformats.org/drawingml/2006/table">
            <a:tbl>
              <a:tblPr firstRow="1" firstCol="1" bandRow="1"/>
              <a:tblGrid>
                <a:gridCol w="6683061">
                  <a:extLst>
                    <a:ext uri="{9D8B030D-6E8A-4147-A177-3AD203B41FA5}">
                      <a16:colId xmlns:a16="http://schemas.microsoft.com/office/drawing/2014/main" val="1564656700"/>
                    </a:ext>
                  </a:extLst>
                </a:gridCol>
              </a:tblGrid>
              <a:tr h="513976">
                <a:tc>
                  <a:txBody>
                    <a:bodyPr/>
                    <a:lstStyle/>
                    <a:p>
                      <a:pPr>
                        <a:lnSpc>
                          <a:spcPct val="107000"/>
                        </a:lnSpc>
                        <a:spcAft>
                          <a:spcPts val="800"/>
                        </a:spcAft>
                      </a:pPr>
                      <a:r>
                        <a:rPr lang="en-GB" sz="13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Outcome Indicator</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3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78" marR="64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789605285"/>
                  </a:ext>
                </a:extLst>
              </a:tr>
              <a:tr h="200599">
                <a:tc>
                  <a:txBody>
                    <a:bodyPr/>
                    <a:lstStyle/>
                    <a:p>
                      <a:r>
                        <a:rPr lang="en-GB"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People in education/training following support </a:t>
                      </a:r>
                      <a:endPar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4478" marR="64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3997115"/>
                  </a:ext>
                </a:extLst>
              </a:tr>
              <a:tr h="200599">
                <a:tc>
                  <a:txBody>
                    <a:bodyPr/>
                    <a:lstStyle/>
                    <a:p>
                      <a:r>
                        <a:rPr lang="en-GB"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People gaining a qualification following support </a:t>
                      </a:r>
                      <a:endPar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4478" marR="64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9666214"/>
                  </a:ext>
                </a:extLst>
              </a:tr>
              <a:tr h="200599">
                <a:tc>
                  <a:txBody>
                    <a:bodyPr/>
                    <a:lstStyle/>
                    <a:p>
                      <a:r>
                        <a:rPr lang="en-GB"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People engaged in job-searching following support </a:t>
                      </a:r>
                      <a:endPar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4478" marR="64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5294905"/>
                  </a:ext>
                </a:extLst>
              </a:tr>
              <a:tr h="200599">
                <a:tc>
                  <a:txBody>
                    <a:bodyPr/>
                    <a:lstStyle/>
                    <a:p>
                      <a:r>
                        <a:rPr lang="en-GB"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People engaged in life skills support following interventions </a:t>
                      </a:r>
                      <a:endPar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4478" marR="64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5289531"/>
                  </a:ext>
                </a:extLst>
              </a:tr>
              <a:tr h="200599">
                <a:tc>
                  <a:txBody>
                    <a:bodyPr/>
                    <a:lstStyle/>
                    <a:p>
                      <a:r>
                        <a:rPr lang="en-GB"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Economically inactive individuals engaging with benefits system following support </a:t>
                      </a:r>
                      <a:endPar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4478" marR="64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4695231"/>
                  </a:ext>
                </a:extLst>
              </a:tr>
              <a:tr h="200599">
                <a:tc>
                  <a:txBody>
                    <a:bodyPr/>
                    <a:lstStyle/>
                    <a:p>
                      <a:r>
                        <a:rPr lang="en-GB"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Businesses introducing new products to the market as a result of support </a:t>
                      </a:r>
                      <a:endPar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4478" marR="64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5321144"/>
                  </a:ext>
                </a:extLst>
              </a:tr>
              <a:tr h="200599">
                <a:tc>
                  <a:txBody>
                    <a:bodyPr/>
                    <a:lstStyle/>
                    <a:p>
                      <a:r>
                        <a:rPr lang="en-GB"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Businesses introducing new products to the firm as a result of support </a:t>
                      </a:r>
                      <a:endPar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4478" marR="64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7801158"/>
                  </a:ext>
                </a:extLst>
              </a:tr>
              <a:tr h="200599">
                <a:tc>
                  <a:txBody>
                    <a:bodyPr/>
                    <a:lstStyle/>
                    <a:p>
                      <a:r>
                        <a:rPr lang="en-GB"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Employment increase in supported businesses as a result of support </a:t>
                      </a:r>
                      <a:endPar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4478" marR="64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2437656"/>
                  </a:ext>
                </a:extLst>
              </a:tr>
              <a:tr h="200599">
                <a:tc>
                  <a:txBody>
                    <a:bodyPr/>
                    <a:lstStyle/>
                    <a:p>
                      <a:r>
                        <a:rPr lang="en-GB"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Jobs safeguarded as a result of support </a:t>
                      </a:r>
                      <a:endPar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4478" marR="64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4250198"/>
                  </a:ext>
                </a:extLst>
              </a:tr>
              <a:tr h="200599">
                <a:tc>
                  <a:txBody>
                    <a:bodyPr/>
                    <a:lstStyle/>
                    <a:p>
                      <a:r>
                        <a:rPr lang="en-GB"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Number of new businesses created as a result of support </a:t>
                      </a:r>
                      <a:endPar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4478" marR="64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2208726"/>
                  </a:ext>
                </a:extLst>
              </a:tr>
              <a:tr h="200599">
                <a:tc>
                  <a:txBody>
                    <a:bodyPr/>
                    <a:lstStyle/>
                    <a:p>
                      <a:r>
                        <a:rPr lang="en-GB"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Premises with improved digital connectivity as a result of support </a:t>
                      </a:r>
                      <a:endPar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4478" marR="64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3441501"/>
                  </a:ext>
                </a:extLst>
              </a:tr>
              <a:tr h="200599">
                <a:tc>
                  <a:txBody>
                    <a:bodyPr/>
                    <a:lstStyle/>
                    <a:p>
                      <a:r>
                        <a:rPr lang="en-GB"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Organisations engaged in knowledge transfer activity following support </a:t>
                      </a:r>
                      <a:endPar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4478" marR="64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0140865"/>
                  </a:ext>
                </a:extLst>
              </a:tr>
              <a:tr h="200599">
                <a:tc>
                  <a:txBody>
                    <a:bodyPr/>
                    <a:lstStyle/>
                    <a:p>
                      <a:r>
                        <a:rPr lang="en-GB"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Estimated Carbon dioxide equivalent reductions as a result of support </a:t>
                      </a:r>
                      <a:endPar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4478" marR="64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3487531"/>
                  </a:ext>
                </a:extLst>
              </a:tr>
              <a:tr h="200599">
                <a:tc>
                  <a:txBody>
                    <a:bodyPr/>
                    <a:lstStyle/>
                    <a:p>
                      <a:r>
                        <a:rPr lang="en-GB"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Investment attracted as a result of support </a:t>
                      </a:r>
                      <a:endPar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4478" marR="64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327041"/>
                  </a:ext>
                </a:extLst>
              </a:tr>
              <a:tr h="200599">
                <a:tc>
                  <a:txBody>
                    <a:bodyPr/>
                    <a:lstStyle/>
                    <a:p>
                      <a:r>
                        <a:rPr lang="en-GB"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Innovation plans developed as a result of support </a:t>
                      </a:r>
                      <a:endPar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4478" marR="64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6816022"/>
                  </a:ext>
                </a:extLst>
              </a:tr>
              <a:tr h="200599">
                <a:tc>
                  <a:txBody>
                    <a:bodyPr/>
                    <a:lstStyle/>
                    <a:p>
                      <a:r>
                        <a:rPr lang="en-GB"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Decarbonisation plans developed as a result of support </a:t>
                      </a:r>
                      <a:endPar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4478" marR="64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6411164"/>
                  </a:ext>
                </a:extLst>
              </a:tr>
              <a:tr h="200599">
                <a:tc>
                  <a:txBody>
                    <a:bodyPr/>
                    <a:lstStyle/>
                    <a:p>
                      <a:r>
                        <a:rPr lang="en-GB"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 surface area of green/ blue infrastructure added or improved as a result of support</a:t>
                      </a:r>
                      <a:endPar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4478" marR="64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0315362"/>
                  </a:ext>
                </a:extLst>
              </a:tr>
              <a:tr h="200599">
                <a:tc>
                  <a:txBody>
                    <a:bodyPr/>
                    <a:lstStyle/>
                    <a:p>
                      <a:r>
                        <a:rPr lang="en-GB"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Increase in footfall as a result of support </a:t>
                      </a:r>
                      <a:endPar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4478" marR="64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2485578"/>
                  </a:ext>
                </a:extLst>
              </a:tr>
              <a:tr h="200599">
                <a:tc>
                  <a:txBody>
                    <a:bodyPr/>
                    <a:lstStyle/>
                    <a:p>
                      <a:r>
                        <a:rPr lang="en-GB"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Increase in visitor numbers as a result of support </a:t>
                      </a:r>
                      <a:endPar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4478" marR="64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7638115"/>
                  </a:ext>
                </a:extLst>
              </a:tr>
              <a:tr h="200599">
                <a:tc>
                  <a:txBody>
                    <a:bodyPr/>
                    <a:lstStyle/>
                    <a:p>
                      <a:r>
                        <a:rPr lang="en-GB"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Buildings built or renovated as a result of support </a:t>
                      </a:r>
                      <a:endPar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4478" marR="64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4651069"/>
                  </a:ext>
                </a:extLst>
              </a:tr>
            </a:tbl>
          </a:graphicData>
        </a:graphic>
      </p:graphicFrame>
    </p:spTree>
    <p:extLst>
      <p:ext uri="{BB962C8B-B14F-4D97-AF65-F5344CB8AC3E}">
        <p14:creationId xmlns:p14="http://schemas.microsoft.com/office/powerpoint/2010/main" val="3827293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4A554756-1912-4A93-9974-1A0AEB9112B2}"/>
              </a:ext>
            </a:extLst>
          </p:cNvPr>
          <p:cNvSpPr>
            <a:spLocks noGrp="1"/>
          </p:cNvSpPr>
          <p:nvPr>
            <p:ph idx="1"/>
          </p:nvPr>
        </p:nvSpPr>
        <p:spPr>
          <a:xfrm>
            <a:off x="457200" y="428626"/>
            <a:ext cx="8229600" cy="5697538"/>
          </a:xfrm>
        </p:spPr>
        <p:txBody>
          <a:bodyPr>
            <a:normAutofit/>
          </a:bodyPr>
          <a:lstStyle/>
          <a:p>
            <a:pPr marL="0" indent="0">
              <a:buNone/>
            </a:pPr>
            <a:r>
              <a:rPr lang="en-GB" sz="2800" dirty="0">
                <a:solidFill>
                  <a:srgbClr val="CA972A"/>
                </a:solidFill>
              </a:rPr>
              <a:t>UK Community Renewal Fund Application Form</a:t>
            </a:r>
          </a:p>
          <a:p>
            <a:pPr marL="285750" indent="-285750"/>
            <a:endParaRPr lang="en-GB" dirty="0">
              <a:latin typeface="+mj-lt"/>
              <a:cs typeface="Segoe UI" panose="020B0502040204020203" pitchFamily="34" charset="0"/>
            </a:endParaRPr>
          </a:p>
        </p:txBody>
      </p:sp>
      <p:graphicFrame>
        <p:nvGraphicFramePr>
          <p:cNvPr id="3" name="Table 2">
            <a:extLst>
              <a:ext uri="{FF2B5EF4-FFF2-40B4-BE49-F238E27FC236}">
                <a16:creationId xmlns:a16="http://schemas.microsoft.com/office/drawing/2014/main" id="{1ED67E75-A0BC-4503-BD43-504467B6D80F}"/>
              </a:ext>
            </a:extLst>
          </p:cNvPr>
          <p:cNvGraphicFramePr>
            <a:graphicFrameLocks noGrp="1"/>
          </p:cNvGraphicFramePr>
          <p:nvPr>
            <p:extLst>
              <p:ext uri="{D42A27DB-BD31-4B8C-83A1-F6EECF244321}">
                <p14:modId xmlns:p14="http://schemas.microsoft.com/office/powerpoint/2010/main" val="2589831837"/>
              </p:ext>
            </p:extLst>
          </p:nvPr>
        </p:nvGraphicFramePr>
        <p:xfrm>
          <a:off x="602297" y="1226662"/>
          <a:ext cx="7939405" cy="4101465"/>
        </p:xfrm>
        <a:graphic>
          <a:graphicData uri="http://schemas.openxmlformats.org/drawingml/2006/table">
            <a:tbl>
              <a:tblPr firstRow="1" firstCol="1" bandRow="1"/>
              <a:tblGrid>
                <a:gridCol w="2484695">
                  <a:extLst>
                    <a:ext uri="{9D8B030D-6E8A-4147-A177-3AD203B41FA5}">
                      <a16:colId xmlns:a16="http://schemas.microsoft.com/office/drawing/2014/main" val="893795880"/>
                    </a:ext>
                  </a:extLst>
                </a:gridCol>
                <a:gridCol w="104857">
                  <a:extLst>
                    <a:ext uri="{9D8B030D-6E8A-4147-A177-3AD203B41FA5}">
                      <a16:colId xmlns:a16="http://schemas.microsoft.com/office/drawing/2014/main" val="2836736537"/>
                    </a:ext>
                  </a:extLst>
                </a:gridCol>
                <a:gridCol w="104857">
                  <a:extLst>
                    <a:ext uri="{9D8B030D-6E8A-4147-A177-3AD203B41FA5}">
                      <a16:colId xmlns:a16="http://schemas.microsoft.com/office/drawing/2014/main" val="1198071595"/>
                    </a:ext>
                  </a:extLst>
                </a:gridCol>
                <a:gridCol w="2412429">
                  <a:extLst>
                    <a:ext uri="{9D8B030D-6E8A-4147-A177-3AD203B41FA5}">
                      <a16:colId xmlns:a16="http://schemas.microsoft.com/office/drawing/2014/main" val="757708217"/>
                    </a:ext>
                  </a:extLst>
                </a:gridCol>
                <a:gridCol w="2832567">
                  <a:extLst>
                    <a:ext uri="{9D8B030D-6E8A-4147-A177-3AD203B41FA5}">
                      <a16:colId xmlns:a16="http://schemas.microsoft.com/office/drawing/2014/main" val="2626307619"/>
                    </a:ext>
                  </a:extLst>
                </a:gridCol>
              </a:tblGrid>
              <a:tr h="291465">
                <a:tc gridSpan="5">
                  <a:txBody>
                    <a:bodyPr/>
                    <a:lstStyle/>
                    <a:p>
                      <a:pPr>
                        <a:lnSpc>
                          <a:spcPct val="115000"/>
                        </a:lnSpc>
                        <a:spcAft>
                          <a:spcPts val="1000"/>
                        </a:spcAft>
                      </a:pPr>
                      <a:r>
                        <a:rPr lang="en-GB"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Part 1 - Project Summary</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9440650"/>
                  </a:ext>
                </a:extLst>
              </a:tr>
              <a:tr h="302895">
                <a:tc gridSpan="2">
                  <a:txBody>
                    <a:bodyPr/>
                    <a:lstStyle/>
                    <a:p>
                      <a:pPr>
                        <a:lnSpc>
                          <a:spcPct val="115000"/>
                        </a:lnSpc>
                        <a:spcBef>
                          <a:spcPts val="1200"/>
                        </a:spcBef>
                        <a:spcAft>
                          <a:spcPts val="10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 Project Name</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gridSpan="3">
                  <a:txBody>
                    <a:bodyPr/>
                    <a:lstStyle/>
                    <a:p>
                      <a:pPr>
                        <a:lnSpc>
                          <a:spcPct val="115000"/>
                        </a:lnSpc>
                        <a:spcAft>
                          <a:spcPts val="10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72628411"/>
                  </a:ext>
                </a:extLst>
              </a:tr>
              <a:tr h="269875">
                <a:tc gridSpan="5">
                  <a:txBody>
                    <a:bodyPr/>
                    <a:lstStyle/>
                    <a:p>
                      <a:pPr>
                        <a:lnSpc>
                          <a:spcPts val="1300"/>
                        </a:lnSpc>
                        <a:spcBef>
                          <a:spcPts val="600"/>
                        </a:spcBef>
                        <a:spcAft>
                          <a:spcPts val="6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 questions 1b-1f, please describe in 500 words or less per question. Please be as concise as possible.</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79278265"/>
                  </a:ext>
                </a:extLst>
              </a:tr>
              <a:tr h="269875">
                <a:tc gridSpan="5">
                  <a:txBody>
                    <a:bodyPr/>
                    <a:lstStyle/>
                    <a:p>
                      <a:pPr>
                        <a:lnSpc>
                          <a:spcPts val="1300"/>
                        </a:lnSpc>
                        <a:spcBef>
                          <a:spcPts val="600"/>
                        </a:spcBef>
                        <a:spcAft>
                          <a:spcPts val="6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1b What activities will take place?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19776267"/>
                  </a:ext>
                </a:extLst>
              </a:tr>
              <a:tr h="269875">
                <a:tc gridSpan="5">
                  <a:txBody>
                    <a:bodyPr/>
                    <a:lstStyle/>
                    <a:p>
                      <a:pPr>
                        <a:lnSpc>
                          <a:spcPts val="1300"/>
                        </a:lnSpc>
                        <a:spcBef>
                          <a:spcPts val="600"/>
                        </a:spcBef>
                        <a:spcAft>
                          <a:spcPts val="6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1c Who will deliver the activities?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77077215"/>
                  </a:ext>
                </a:extLst>
              </a:tr>
              <a:tr h="269875">
                <a:tc gridSpan="5">
                  <a:txBody>
                    <a:bodyPr/>
                    <a:lstStyle/>
                    <a:p>
                      <a:pPr>
                        <a:lnSpc>
                          <a:spcPts val="1300"/>
                        </a:lnSpc>
                        <a:spcBef>
                          <a:spcPts val="600"/>
                        </a:spcBef>
                        <a:spcAft>
                          <a:spcPts val="6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1d How will the activities be delivered?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75038874"/>
                  </a:ext>
                </a:extLst>
              </a:tr>
              <a:tr h="269875">
                <a:tc gridSpan="5">
                  <a:txBody>
                    <a:bodyPr/>
                    <a:lstStyle/>
                    <a:p>
                      <a:pPr>
                        <a:lnSpc>
                          <a:spcPts val="1300"/>
                        </a:lnSpc>
                        <a:spcBef>
                          <a:spcPts val="600"/>
                        </a:spcBef>
                        <a:spcAft>
                          <a:spcPts val="4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1e Who will be the beneficiaries of the project?</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9552655"/>
                  </a:ext>
                </a:extLst>
              </a:tr>
              <a:tr h="269875">
                <a:tc gridSpan="5">
                  <a:txBody>
                    <a:bodyPr/>
                    <a:lstStyle/>
                    <a:p>
                      <a:pPr>
                        <a:lnSpc>
                          <a:spcPts val="1300"/>
                        </a:lnSpc>
                        <a:spcBef>
                          <a:spcPts val="600"/>
                        </a:spcBef>
                        <a:spcAft>
                          <a:spcPts val="4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1f Where will the activities take place?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9904854"/>
                  </a:ext>
                </a:extLst>
              </a:tr>
              <a:tr h="269875">
                <a:tc>
                  <a:txBody>
                    <a:bodyPr/>
                    <a:lstStyle/>
                    <a:p>
                      <a:pPr>
                        <a:lnSpc>
                          <a:spcPts val="1300"/>
                        </a:lnSpc>
                        <a:spcBef>
                          <a:spcPts val="600"/>
                        </a:spcBef>
                        <a:spcAft>
                          <a:spcPts val="4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1g When will the project start?</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nSpc>
                          <a:spcPts val="1300"/>
                        </a:lnSpc>
                        <a:spcBef>
                          <a:spcPts val="600"/>
                        </a:spcBef>
                        <a:spcAft>
                          <a:spcPts val="4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a:txBody>
                    <a:bodyPr/>
                    <a:lstStyle/>
                    <a:p>
                      <a:pPr>
                        <a:lnSpc>
                          <a:spcPts val="1300"/>
                        </a:lnSpc>
                        <a:spcBef>
                          <a:spcPts val="600"/>
                        </a:spcBef>
                        <a:spcAft>
                          <a:spcPts val="4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When will the project end?</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ts val="1300"/>
                        </a:lnSpc>
                        <a:spcBef>
                          <a:spcPts val="600"/>
                        </a:spcBef>
                        <a:spcAft>
                          <a:spcPts val="4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4010529"/>
                  </a:ext>
                </a:extLst>
              </a:tr>
              <a:tr h="269875">
                <a:tc gridSpan="5">
                  <a:txBody>
                    <a:bodyPr/>
                    <a:lstStyle/>
                    <a:p>
                      <a:pPr>
                        <a:lnSpc>
                          <a:spcPts val="1300"/>
                        </a:lnSpc>
                        <a:spcBef>
                          <a:spcPts val="600"/>
                        </a:spcBef>
                        <a:spcAft>
                          <a:spcPts val="4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1h Which places (district or unitary areas) will benefit from the activity?</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8538911"/>
                  </a:ext>
                </a:extLst>
              </a:tr>
              <a:tr h="269875">
                <a:tc gridSpan="3">
                  <a:txBody>
                    <a:bodyPr/>
                    <a:lstStyle/>
                    <a:p>
                      <a:pPr marL="654050" indent="-614680" algn="ctr">
                        <a:lnSpc>
                          <a:spcPts val="1300"/>
                        </a:lnSpc>
                        <a:spcBef>
                          <a:spcPts val="400"/>
                        </a:spcBef>
                        <a:spcAft>
                          <a:spcPts val="4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Local Authority Area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gridSpan="2">
                  <a:txBody>
                    <a:bodyPr/>
                    <a:lstStyle/>
                    <a:p>
                      <a:pPr marL="832485" indent="-614680">
                        <a:lnSpc>
                          <a:spcPts val="1300"/>
                        </a:lnSpc>
                        <a:spcBef>
                          <a:spcPts val="400"/>
                        </a:spcBef>
                        <a:spcAft>
                          <a:spcPts val="4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Approximate percentage of activity / expenditure</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4100939524"/>
                  </a:ext>
                </a:extLst>
              </a:tr>
              <a:tr h="269875">
                <a:tc gridSpan="3">
                  <a:txBody>
                    <a:bodyPr/>
                    <a:lstStyle/>
                    <a:p>
                      <a:pPr marL="832485" indent="-614680">
                        <a:lnSpc>
                          <a:spcPts val="1300"/>
                        </a:lnSpc>
                        <a:spcBef>
                          <a:spcPts val="400"/>
                        </a:spcBef>
                        <a:spcAft>
                          <a:spcPts val="4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gridSpan="2">
                  <a:txBody>
                    <a:bodyPr/>
                    <a:lstStyle/>
                    <a:p>
                      <a:pPr marL="832485" indent="-614680">
                        <a:lnSpc>
                          <a:spcPts val="1300"/>
                        </a:lnSpc>
                        <a:spcBef>
                          <a:spcPts val="400"/>
                        </a:spcBef>
                        <a:spcAft>
                          <a:spcPts val="4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481130561"/>
                  </a:ext>
                </a:extLst>
              </a:tr>
              <a:tr h="264160">
                <a:tc gridSpan="5">
                  <a:txBody>
                    <a:bodyPr/>
                    <a:lstStyle/>
                    <a:p>
                      <a:pPr>
                        <a:lnSpc>
                          <a:spcPts val="1300"/>
                        </a:lnSpc>
                        <a:spcBef>
                          <a:spcPts val="400"/>
                        </a:spcBef>
                        <a:spcAft>
                          <a:spcPts val="10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1i </a:t>
                      </a:r>
                      <a:r>
                        <a:rPr lang="en-GB" sz="1200" b="1" dirty="0">
                          <a:effectLst/>
                          <a:latin typeface="Arial" panose="020B0604020202020204" pitchFamily="34" charset="0"/>
                          <a:ea typeface="Calibri" panose="020F0502020204030204" pitchFamily="34" charset="0"/>
                          <a:cs typeface="Times New Roman" panose="02020603050405020304" pitchFamily="18" charset="0"/>
                        </a:rPr>
                        <a:t> </a:t>
                      </a:r>
                      <a:r>
                        <a:rPr lang="en-GB" sz="1200" spc="-10" dirty="0">
                          <a:effectLst/>
                          <a:latin typeface="Arial" panose="020B0604020202020204" pitchFamily="34" charset="0"/>
                          <a:ea typeface="Calibri" panose="020F0502020204030204" pitchFamily="34" charset="0"/>
                          <a:cs typeface="Times New Roman" panose="02020603050405020304" pitchFamily="18" charset="0"/>
                        </a:rPr>
                        <a:t>What are the key milestones for the development and implementation of the project?</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41025868"/>
                  </a:ext>
                </a:extLst>
              </a:tr>
              <a:tr h="292100">
                <a:tc gridSpan="4">
                  <a:txBody>
                    <a:bodyPr/>
                    <a:lstStyle/>
                    <a:p>
                      <a:pPr algn="ctr">
                        <a:lnSpc>
                          <a:spcPct val="115000"/>
                        </a:lnSpc>
                        <a:spcBef>
                          <a:spcPts val="600"/>
                        </a:spcBef>
                        <a:spcAft>
                          <a:spcPts val="600"/>
                        </a:spcAft>
                      </a:pPr>
                      <a:r>
                        <a:rPr lang="en-GB"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Milestone</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15000"/>
                        </a:lnSpc>
                        <a:spcBef>
                          <a:spcPts val="600"/>
                        </a:spcBef>
                        <a:spcAft>
                          <a:spcPts val="600"/>
                        </a:spcAft>
                      </a:pPr>
                      <a:r>
                        <a:rPr lang="en-GB"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Target Month</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1797286"/>
                  </a:ext>
                </a:extLst>
              </a:tr>
              <a:tr h="252095">
                <a:tc gridSpan="4">
                  <a:txBody>
                    <a:bodyPr/>
                    <a:lstStyle/>
                    <a:p>
                      <a:pPr>
                        <a:lnSpc>
                          <a:spcPct val="115000"/>
                        </a:lnSpc>
                        <a:spcAft>
                          <a:spcPts val="10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nSpc>
                          <a:spcPct val="115000"/>
                        </a:lnSpc>
                        <a:spcAft>
                          <a:spcPts val="10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58767804"/>
                  </a:ext>
                </a:extLst>
              </a:tr>
            </a:tbl>
          </a:graphicData>
        </a:graphic>
      </p:graphicFrame>
    </p:spTree>
    <p:extLst>
      <p:ext uri="{BB962C8B-B14F-4D97-AF65-F5344CB8AC3E}">
        <p14:creationId xmlns:p14="http://schemas.microsoft.com/office/powerpoint/2010/main" val="3218310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4A554756-1912-4A93-9974-1A0AEB9112B2}"/>
              </a:ext>
            </a:extLst>
          </p:cNvPr>
          <p:cNvSpPr>
            <a:spLocks noGrp="1"/>
          </p:cNvSpPr>
          <p:nvPr>
            <p:ph idx="1"/>
          </p:nvPr>
        </p:nvSpPr>
        <p:spPr>
          <a:xfrm>
            <a:off x="457200" y="428626"/>
            <a:ext cx="8229600" cy="5697538"/>
          </a:xfrm>
        </p:spPr>
        <p:txBody>
          <a:bodyPr>
            <a:normAutofit/>
          </a:bodyPr>
          <a:lstStyle/>
          <a:p>
            <a:pPr marL="0" indent="0">
              <a:buNone/>
            </a:pPr>
            <a:r>
              <a:rPr lang="en-GB" sz="2800" dirty="0">
                <a:solidFill>
                  <a:srgbClr val="CA972A"/>
                </a:solidFill>
              </a:rPr>
              <a:t>UK Community Renewal Fund Application Form</a:t>
            </a:r>
          </a:p>
          <a:p>
            <a:pPr marL="285750" indent="-285750"/>
            <a:endParaRPr lang="en-GB" dirty="0">
              <a:latin typeface="+mj-lt"/>
              <a:cs typeface="Segoe UI" panose="020B0502040204020203" pitchFamily="34" charset="0"/>
            </a:endParaRPr>
          </a:p>
        </p:txBody>
      </p:sp>
      <p:graphicFrame>
        <p:nvGraphicFramePr>
          <p:cNvPr id="2" name="Table 1">
            <a:extLst>
              <a:ext uri="{FF2B5EF4-FFF2-40B4-BE49-F238E27FC236}">
                <a16:creationId xmlns:a16="http://schemas.microsoft.com/office/drawing/2014/main" id="{A36C881C-D300-47AC-B15A-E1A6690D930F}"/>
              </a:ext>
            </a:extLst>
          </p:cNvPr>
          <p:cNvGraphicFramePr>
            <a:graphicFrameLocks noGrp="1"/>
          </p:cNvGraphicFramePr>
          <p:nvPr>
            <p:extLst>
              <p:ext uri="{D42A27DB-BD31-4B8C-83A1-F6EECF244321}">
                <p14:modId xmlns:p14="http://schemas.microsoft.com/office/powerpoint/2010/main" val="1862786664"/>
              </p:ext>
            </p:extLst>
          </p:nvPr>
        </p:nvGraphicFramePr>
        <p:xfrm>
          <a:off x="602297" y="1140143"/>
          <a:ext cx="7939405" cy="4274504"/>
        </p:xfrm>
        <a:graphic>
          <a:graphicData uri="http://schemas.openxmlformats.org/drawingml/2006/table">
            <a:tbl>
              <a:tblPr firstRow="1" firstCol="1" bandRow="1"/>
              <a:tblGrid>
                <a:gridCol w="7939405">
                  <a:extLst>
                    <a:ext uri="{9D8B030D-6E8A-4147-A177-3AD203B41FA5}">
                      <a16:colId xmlns:a16="http://schemas.microsoft.com/office/drawing/2014/main" val="3314385616"/>
                    </a:ext>
                  </a:extLst>
                </a:gridCol>
              </a:tblGrid>
              <a:tr h="354965">
                <a:tc>
                  <a:txBody>
                    <a:bodyPr/>
                    <a:lstStyle/>
                    <a:p>
                      <a:pPr>
                        <a:lnSpc>
                          <a:spcPct val="115000"/>
                        </a:lnSpc>
                        <a:spcBef>
                          <a:spcPts val="600"/>
                        </a:spcBef>
                        <a:spcAft>
                          <a:spcPts val="1000"/>
                        </a:spcAft>
                      </a:pPr>
                      <a:r>
                        <a:rPr lang="en-GB"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Part 2 – Project Impact</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201810622"/>
                  </a:ext>
                </a:extLst>
              </a:tr>
              <a:tr h="354965">
                <a:tc>
                  <a:txBody>
                    <a:bodyPr/>
                    <a:lstStyle/>
                    <a:p>
                      <a:pPr>
                        <a:lnSpc>
                          <a:spcPct val="115000"/>
                        </a:lnSpc>
                        <a:spcBef>
                          <a:spcPts val="600"/>
                        </a:spcBef>
                        <a:spcAft>
                          <a:spcPts val="10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 questions 2a-2d, please describe in 500 words or less per question. Please be as concise as possible.</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4316440"/>
                  </a:ext>
                </a:extLst>
              </a:tr>
              <a:tr h="354965">
                <a:tc>
                  <a:txBody>
                    <a:bodyPr/>
                    <a:lstStyle/>
                    <a:p>
                      <a:pPr>
                        <a:lnSpc>
                          <a:spcPct val="115000"/>
                        </a:lnSpc>
                        <a:spcBef>
                          <a:spcPts val="600"/>
                        </a:spcBef>
                        <a:spcAft>
                          <a:spcPts val="10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 What will be the short and long term benefits of the </a:t>
                      </a:r>
                      <a:r>
                        <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project on its beneficiaries and the wider community</a:t>
                      </a: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40990705"/>
                  </a:ext>
                </a:extLst>
              </a:tr>
              <a:tr h="354965">
                <a:tc>
                  <a:txBody>
                    <a:bodyPr/>
                    <a:lstStyle/>
                    <a:p>
                      <a:pPr>
                        <a:lnSpc>
                          <a:spcPct val="115000"/>
                        </a:lnSpc>
                        <a:spcBef>
                          <a:spcPts val="600"/>
                        </a:spcBef>
                        <a:spcAft>
                          <a:spcPts val="10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2b How does the proposal align with local needs and long-term strategic plans for local growth?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3523483"/>
                  </a:ext>
                </a:extLst>
              </a:tr>
              <a:tr h="354965">
                <a:tc>
                  <a:txBody>
                    <a:bodyPr/>
                    <a:lstStyle/>
                    <a:p>
                      <a:pPr>
                        <a:lnSpc>
                          <a:spcPct val="115000"/>
                        </a:lnSpc>
                        <a:spcBef>
                          <a:spcPts val="600"/>
                        </a:spcBef>
                        <a:spcAft>
                          <a:spcPts val="10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2c How does the project support the Government’s Net Zero ambitions or wider environmental considerations? (This is not a requirement for employment support proposals)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47227664"/>
                  </a:ext>
                </a:extLst>
              </a:tr>
              <a:tr h="354965">
                <a:tc>
                  <a:txBody>
                    <a:bodyPr/>
                    <a:lstStyle/>
                    <a:p>
                      <a:pPr>
                        <a:lnSpc>
                          <a:spcPct val="115000"/>
                        </a:lnSpc>
                        <a:spcBef>
                          <a:spcPts val="600"/>
                        </a:spcBef>
                        <a:spcAft>
                          <a:spcPts val="10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2d How does the </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project demonstrate innovation in service delivery?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46202281"/>
                  </a:ext>
                </a:extLst>
              </a:tr>
              <a:tr h="354965">
                <a:tc>
                  <a:txBody>
                    <a:bodyPr/>
                    <a:lstStyle/>
                    <a:p>
                      <a:pPr>
                        <a:lnSpc>
                          <a:spcPct val="115000"/>
                        </a:lnSpc>
                        <a:spcBef>
                          <a:spcPts val="600"/>
                        </a:spcBef>
                        <a:spcAft>
                          <a:spcPts val="10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2e Which groups will your UK Community Renewal Fund project target?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Bef>
                          <a:spcPts val="600"/>
                        </a:spcBef>
                        <a:spcAft>
                          <a:spcPts val="1000"/>
                        </a:spcAft>
                      </a:pPr>
                      <a:r>
                        <a:rPr lang="en-GB" sz="12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Please describe below and complete Annex A – Project Impact Indicators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2833857"/>
                  </a:ext>
                </a:extLst>
              </a:tr>
              <a:tr h="386080">
                <a:tc>
                  <a:txBody>
                    <a:bodyPr/>
                    <a:lstStyle/>
                    <a:p>
                      <a:pPr>
                        <a:lnSpc>
                          <a:spcPct val="107000"/>
                        </a:lnSpc>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2f </a:t>
                      </a:r>
                      <a:r>
                        <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Please describe how you have considered the equalities impacts of your proposal, the relevant affected groups based on protected characteristics, and any measures you propose in response to these impacts.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1913621"/>
                  </a:ext>
                </a:extLst>
              </a:tr>
              <a:tr h="408940">
                <a:tc>
                  <a:txBody>
                    <a:bodyPr/>
                    <a:lstStyle/>
                    <a:p>
                      <a:pPr>
                        <a:lnSpc>
                          <a:spcPct val="115000"/>
                        </a:lnSpc>
                        <a:spcAft>
                          <a:spcPts val="10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2g What UK Community Renewal Fund Outcomes will the project deliver?</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GB" sz="12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Please describe below and complete Annex A – Project Impact Indicators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2026537"/>
                  </a:ext>
                </a:extLst>
              </a:tr>
              <a:tr h="286385">
                <a:tc>
                  <a:txBody>
                    <a:bodyPr/>
                    <a:lstStyle/>
                    <a:p>
                      <a:pPr>
                        <a:lnSpc>
                          <a:spcPct val="115000"/>
                        </a:lnSpc>
                        <a:spcBef>
                          <a:spcPts val="600"/>
                        </a:spcBef>
                        <a:spcAft>
                          <a:spcPts val="6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2h How have the outcomes been estimated?</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73746654"/>
                  </a:ext>
                </a:extLst>
              </a:tr>
              <a:tr h="286385">
                <a:tc>
                  <a:txBody>
                    <a:bodyPr/>
                    <a:lstStyle/>
                    <a:p>
                      <a:pPr>
                        <a:lnSpc>
                          <a:spcPct val="115000"/>
                        </a:lnSpc>
                        <a:spcAft>
                          <a:spcPts val="10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2i Would you expect to achieve any of these outcomes without UK Community Renewal Fund support?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1665320"/>
                  </a:ext>
                </a:extLst>
              </a:tr>
            </a:tbl>
          </a:graphicData>
        </a:graphic>
      </p:graphicFrame>
    </p:spTree>
    <p:extLst>
      <p:ext uri="{BB962C8B-B14F-4D97-AF65-F5344CB8AC3E}">
        <p14:creationId xmlns:p14="http://schemas.microsoft.com/office/powerpoint/2010/main" val="266202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4A554756-1912-4A93-9974-1A0AEB9112B2}"/>
              </a:ext>
            </a:extLst>
          </p:cNvPr>
          <p:cNvSpPr>
            <a:spLocks noGrp="1"/>
          </p:cNvSpPr>
          <p:nvPr>
            <p:ph idx="1"/>
          </p:nvPr>
        </p:nvSpPr>
        <p:spPr>
          <a:xfrm>
            <a:off x="457200" y="428626"/>
            <a:ext cx="8229600" cy="5697538"/>
          </a:xfrm>
        </p:spPr>
        <p:txBody>
          <a:bodyPr>
            <a:normAutofit/>
          </a:bodyPr>
          <a:lstStyle/>
          <a:p>
            <a:pPr marL="0" indent="0">
              <a:buNone/>
            </a:pPr>
            <a:r>
              <a:rPr lang="en-GB" sz="2800" dirty="0">
                <a:solidFill>
                  <a:srgbClr val="CA972A"/>
                </a:solidFill>
              </a:rPr>
              <a:t>UK Community Renewal Fund Application Form</a:t>
            </a:r>
          </a:p>
          <a:p>
            <a:pPr marL="285750" indent="-285750"/>
            <a:endParaRPr lang="en-GB" dirty="0">
              <a:latin typeface="+mj-lt"/>
              <a:cs typeface="Segoe UI" panose="020B0502040204020203" pitchFamily="34" charset="0"/>
            </a:endParaRPr>
          </a:p>
        </p:txBody>
      </p:sp>
      <p:graphicFrame>
        <p:nvGraphicFramePr>
          <p:cNvPr id="3" name="Table 2">
            <a:extLst>
              <a:ext uri="{FF2B5EF4-FFF2-40B4-BE49-F238E27FC236}">
                <a16:creationId xmlns:a16="http://schemas.microsoft.com/office/drawing/2014/main" id="{0F4C29A5-AC6E-4899-85A9-FF05789E2CA1}"/>
              </a:ext>
            </a:extLst>
          </p:cNvPr>
          <p:cNvGraphicFramePr>
            <a:graphicFrameLocks noGrp="1"/>
          </p:cNvGraphicFramePr>
          <p:nvPr>
            <p:extLst>
              <p:ext uri="{D42A27DB-BD31-4B8C-83A1-F6EECF244321}">
                <p14:modId xmlns:p14="http://schemas.microsoft.com/office/powerpoint/2010/main" val="3815556026"/>
              </p:ext>
            </p:extLst>
          </p:nvPr>
        </p:nvGraphicFramePr>
        <p:xfrm>
          <a:off x="602297" y="1059497"/>
          <a:ext cx="7939405" cy="2025969"/>
        </p:xfrm>
        <a:graphic>
          <a:graphicData uri="http://schemas.openxmlformats.org/drawingml/2006/table">
            <a:tbl>
              <a:tblPr firstRow="1" firstCol="1" bandRow="1"/>
              <a:tblGrid>
                <a:gridCol w="7939405">
                  <a:extLst>
                    <a:ext uri="{9D8B030D-6E8A-4147-A177-3AD203B41FA5}">
                      <a16:colId xmlns:a16="http://schemas.microsoft.com/office/drawing/2014/main" val="4138673262"/>
                    </a:ext>
                  </a:extLst>
                </a:gridCol>
              </a:tblGrid>
              <a:tr h="274955">
                <a:tc>
                  <a:txBody>
                    <a:bodyPr/>
                    <a:lstStyle/>
                    <a:p>
                      <a:pPr>
                        <a:lnSpc>
                          <a:spcPct val="115000"/>
                        </a:lnSpc>
                        <a:spcBef>
                          <a:spcPts val="1200"/>
                        </a:spcBef>
                        <a:spcAft>
                          <a:spcPts val="1000"/>
                        </a:spcAft>
                      </a:pPr>
                      <a:r>
                        <a:rPr lang="en-GB"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Part 3 - Funding Package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770302252"/>
                  </a:ext>
                </a:extLst>
              </a:tr>
              <a:tr h="286385">
                <a:tc>
                  <a:txBody>
                    <a:bodyPr/>
                    <a:lstStyle/>
                    <a:p>
                      <a:pPr>
                        <a:lnSpc>
                          <a:spcPct val="115000"/>
                        </a:lnSpc>
                        <a:spcAft>
                          <a:spcPts val="10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 How much UK Community Renewal Fund investment is sought?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GB" sz="12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Please also complete Annex B – Funding Package and Profile</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2185776"/>
                  </a:ext>
                </a:extLst>
              </a:tr>
              <a:tr h="286385">
                <a:tc>
                  <a:txBody>
                    <a:bodyPr/>
                    <a:lstStyle/>
                    <a:p>
                      <a:pPr>
                        <a:lnSpc>
                          <a:spcPct val="115000"/>
                        </a:lnSpc>
                        <a:spcAft>
                          <a:spcPts val="10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3b Does the funding package include any match funding? If so, how much?</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When will any funding that is not in place be secured?</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8711043"/>
                  </a:ext>
                </a:extLst>
              </a:tr>
              <a:tr h="286385">
                <a:tc>
                  <a:txBody>
                    <a:bodyPr/>
                    <a:lstStyle/>
                    <a:p>
                      <a:pPr>
                        <a:lnSpc>
                          <a:spcPct val="115000"/>
                        </a:lnSpc>
                        <a:spcAft>
                          <a:spcPts val="10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3c What will the funding package be spent on?</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33847864"/>
                  </a:ext>
                </a:extLst>
              </a:tr>
              <a:tr h="286385">
                <a:tc>
                  <a:txBody>
                    <a:bodyPr/>
                    <a:lstStyle/>
                    <a:p>
                      <a:pPr>
                        <a:lnSpc>
                          <a:spcPct val="115000"/>
                        </a:lnSpc>
                        <a:spcAft>
                          <a:spcPts val="10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3d How has the overall budget been estimated, what has been done to test that it is accurate, how would any unexpected costs be managed?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10899501"/>
                  </a:ext>
                </a:extLst>
              </a:tr>
            </a:tbl>
          </a:graphicData>
        </a:graphic>
      </p:graphicFrame>
      <p:graphicFrame>
        <p:nvGraphicFramePr>
          <p:cNvPr id="4" name="Table 3">
            <a:extLst>
              <a:ext uri="{FF2B5EF4-FFF2-40B4-BE49-F238E27FC236}">
                <a16:creationId xmlns:a16="http://schemas.microsoft.com/office/drawing/2014/main" id="{83FC25BB-7682-4AF5-A92A-9CA7572D6804}"/>
              </a:ext>
            </a:extLst>
          </p:cNvPr>
          <p:cNvGraphicFramePr>
            <a:graphicFrameLocks noGrp="1"/>
          </p:cNvGraphicFramePr>
          <p:nvPr>
            <p:extLst>
              <p:ext uri="{D42A27DB-BD31-4B8C-83A1-F6EECF244321}">
                <p14:modId xmlns:p14="http://schemas.microsoft.com/office/powerpoint/2010/main" val="3989561534"/>
              </p:ext>
            </p:extLst>
          </p:nvPr>
        </p:nvGraphicFramePr>
        <p:xfrm>
          <a:off x="602296" y="3277395"/>
          <a:ext cx="7939405" cy="1682750"/>
        </p:xfrm>
        <a:graphic>
          <a:graphicData uri="http://schemas.openxmlformats.org/drawingml/2006/table">
            <a:tbl>
              <a:tblPr firstRow="1" firstCol="1" bandRow="1"/>
              <a:tblGrid>
                <a:gridCol w="7939405">
                  <a:extLst>
                    <a:ext uri="{9D8B030D-6E8A-4147-A177-3AD203B41FA5}">
                      <a16:colId xmlns:a16="http://schemas.microsoft.com/office/drawing/2014/main" val="1059410134"/>
                    </a:ext>
                  </a:extLst>
                </a:gridCol>
              </a:tblGrid>
              <a:tr h="269875">
                <a:tc>
                  <a:txBody>
                    <a:bodyPr/>
                    <a:lstStyle/>
                    <a:p>
                      <a:pPr>
                        <a:lnSpc>
                          <a:spcPts val="1300"/>
                        </a:lnSpc>
                        <a:spcBef>
                          <a:spcPts val="600"/>
                        </a:spcBef>
                        <a:spcAft>
                          <a:spcPts val="600"/>
                        </a:spcAft>
                      </a:pPr>
                      <a:r>
                        <a:rPr lang="en-GB"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Part 4 – Project Applicant Experience and Capacity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300"/>
                        </a:lnSpc>
                        <a:spcBef>
                          <a:spcPts val="600"/>
                        </a:spcBef>
                        <a:spcAft>
                          <a:spcPts val="6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Please limit your responses to each question to 250 words or less. Please be as concise as possible.</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201502398"/>
                  </a:ext>
                </a:extLst>
              </a:tr>
              <a:tr h="269875">
                <a:tc>
                  <a:txBody>
                    <a:bodyPr/>
                    <a:lstStyle/>
                    <a:p>
                      <a:pPr>
                        <a:lnSpc>
                          <a:spcPts val="1300"/>
                        </a:lnSpc>
                        <a:spcBef>
                          <a:spcPts val="600"/>
                        </a:spcBef>
                        <a:spcAft>
                          <a:spcPts val="6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 What experience does the organisation have of delivering this type of activity?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41400605"/>
                  </a:ext>
                </a:extLst>
              </a:tr>
              <a:tr h="269875">
                <a:tc>
                  <a:txBody>
                    <a:bodyPr/>
                    <a:lstStyle/>
                    <a:p>
                      <a:pPr>
                        <a:lnSpc>
                          <a:spcPts val="1300"/>
                        </a:lnSpc>
                        <a:spcBef>
                          <a:spcPts val="600"/>
                        </a:spcBef>
                        <a:spcAft>
                          <a:spcPts val="6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4b Describe the resources (e.g. staff) the organisation has available now to deliver the project?</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43571889"/>
                  </a:ext>
                </a:extLst>
              </a:tr>
              <a:tr h="269875">
                <a:tc>
                  <a:txBody>
                    <a:bodyPr/>
                    <a:lstStyle/>
                    <a:p>
                      <a:pPr>
                        <a:lnSpc>
                          <a:spcPts val="1300"/>
                        </a:lnSpc>
                        <a:spcBef>
                          <a:spcPts val="600"/>
                        </a:spcBef>
                        <a:spcAft>
                          <a:spcPts val="6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4c If the organisation will have to recruit staff or appoint contractors what plans are in place to manage the risk of delay?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7336233"/>
                  </a:ext>
                </a:extLst>
              </a:tr>
              <a:tr h="269875">
                <a:tc>
                  <a:txBody>
                    <a:bodyPr/>
                    <a:lstStyle/>
                    <a:p>
                      <a:pPr>
                        <a:lnSpc>
                          <a:spcPts val="1300"/>
                        </a:lnSpc>
                        <a:spcBef>
                          <a:spcPts val="600"/>
                        </a:spcBef>
                        <a:spcAft>
                          <a:spcPts val="6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4d Describe the systems and processes that will be used to ensure only costs directly related to the project will be included in grant claims.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43985288"/>
                  </a:ext>
                </a:extLst>
              </a:tr>
            </a:tbl>
          </a:graphicData>
        </a:graphic>
      </p:graphicFrame>
    </p:spTree>
    <p:extLst>
      <p:ext uri="{BB962C8B-B14F-4D97-AF65-F5344CB8AC3E}">
        <p14:creationId xmlns:p14="http://schemas.microsoft.com/office/powerpoint/2010/main" val="3227082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3B9673-AC28-4242-BEA9-5FC1F399F00F}"/>
              </a:ext>
            </a:extLst>
          </p:cNvPr>
          <p:cNvSpPr txBox="1"/>
          <p:nvPr/>
        </p:nvSpPr>
        <p:spPr>
          <a:xfrm>
            <a:off x="567688" y="2410064"/>
            <a:ext cx="7488832" cy="646331"/>
          </a:xfrm>
          <a:prstGeom prst="rect">
            <a:avLst/>
          </a:prstGeom>
          <a:noFill/>
        </p:spPr>
        <p:txBody>
          <a:bodyPr wrap="square" rtlCol="0">
            <a:spAutoFit/>
          </a:bodyPr>
          <a:lstStyle/>
          <a:p>
            <a:r>
              <a:rPr lang="en-GB" sz="3600" dirty="0">
                <a:solidFill>
                  <a:schemeClr val="bg1"/>
                </a:solidFill>
                <a:latin typeface="Segoe UI Semibold" panose="020B0702040204020203" pitchFamily="34" charset="0"/>
                <a:cs typeface="Segoe UI Semibold" panose="020B0702040204020203" pitchFamily="34" charset="0"/>
              </a:rPr>
              <a:t>Background and Context</a:t>
            </a:r>
          </a:p>
        </p:txBody>
      </p:sp>
      <p:pic>
        <p:nvPicPr>
          <p:cNvPr id="4" name="Picture 3" descr="UK Government logo">
            <a:extLst>
              <a:ext uri="{FF2B5EF4-FFF2-40B4-BE49-F238E27FC236}">
                <a16:creationId xmlns:a16="http://schemas.microsoft.com/office/drawing/2014/main" id="{CE36C0A9-C45B-4706-8177-DA25BDC98BCB}"/>
              </a:ext>
            </a:extLst>
          </p:cNvPr>
          <p:cNvPicPr/>
          <p:nvPr/>
        </p:nvPicPr>
        <p:blipFill>
          <a:blip r:embed="rId3">
            <a:extLst>
              <a:ext uri="{28A0092B-C50C-407E-A947-70E740481C1C}">
                <a14:useLocalDpi xmlns:a14="http://schemas.microsoft.com/office/drawing/2010/main" val="0"/>
              </a:ext>
            </a:extLst>
          </a:blip>
          <a:stretch>
            <a:fillRect/>
          </a:stretch>
        </p:blipFill>
        <p:spPr>
          <a:xfrm>
            <a:off x="675248" y="355174"/>
            <a:ext cx="2385646" cy="988029"/>
          </a:xfrm>
          <a:prstGeom prst="rect">
            <a:avLst/>
          </a:prstGeom>
        </p:spPr>
      </p:pic>
    </p:spTree>
    <p:extLst>
      <p:ext uri="{BB962C8B-B14F-4D97-AF65-F5344CB8AC3E}">
        <p14:creationId xmlns:p14="http://schemas.microsoft.com/office/powerpoint/2010/main" val="1914465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4A554756-1912-4A93-9974-1A0AEB9112B2}"/>
              </a:ext>
            </a:extLst>
          </p:cNvPr>
          <p:cNvSpPr>
            <a:spLocks noGrp="1"/>
          </p:cNvSpPr>
          <p:nvPr>
            <p:ph idx="1"/>
          </p:nvPr>
        </p:nvSpPr>
        <p:spPr>
          <a:xfrm>
            <a:off x="457200" y="428626"/>
            <a:ext cx="8229600" cy="5697538"/>
          </a:xfrm>
        </p:spPr>
        <p:txBody>
          <a:bodyPr>
            <a:normAutofit/>
          </a:bodyPr>
          <a:lstStyle/>
          <a:p>
            <a:pPr marL="0" indent="0">
              <a:buNone/>
            </a:pPr>
            <a:r>
              <a:rPr lang="en-GB" sz="2800" dirty="0">
                <a:solidFill>
                  <a:srgbClr val="CA972A"/>
                </a:solidFill>
              </a:rPr>
              <a:t>UK Community Renewal Fund Application Form</a:t>
            </a:r>
          </a:p>
          <a:p>
            <a:pPr marL="285750" indent="-285750"/>
            <a:endParaRPr lang="en-GB" dirty="0">
              <a:latin typeface="+mj-lt"/>
              <a:cs typeface="Segoe UI" panose="020B0502040204020203" pitchFamily="34" charset="0"/>
            </a:endParaRPr>
          </a:p>
        </p:txBody>
      </p:sp>
      <p:graphicFrame>
        <p:nvGraphicFramePr>
          <p:cNvPr id="2" name="Table 1">
            <a:extLst>
              <a:ext uri="{FF2B5EF4-FFF2-40B4-BE49-F238E27FC236}">
                <a16:creationId xmlns:a16="http://schemas.microsoft.com/office/drawing/2014/main" id="{330EE6C7-6EC5-47D2-8497-1E2C81AC6488}"/>
              </a:ext>
            </a:extLst>
          </p:cNvPr>
          <p:cNvGraphicFramePr>
            <a:graphicFrameLocks noGrp="1"/>
          </p:cNvGraphicFramePr>
          <p:nvPr>
            <p:extLst>
              <p:ext uri="{D42A27DB-BD31-4B8C-83A1-F6EECF244321}">
                <p14:modId xmlns:p14="http://schemas.microsoft.com/office/powerpoint/2010/main" val="323761653"/>
              </p:ext>
            </p:extLst>
          </p:nvPr>
        </p:nvGraphicFramePr>
        <p:xfrm>
          <a:off x="457200" y="1227931"/>
          <a:ext cx="7939405" cy="1022350"/>
        </p:xfrm>
        <a:graphic>
          <a:graphicData uri="http://schemas.openxmlformats.org/drawingml/2006/table">
            <a:tbl>
              <a:tblPr firstRow="1" firstCol="1" bandRow="1"/>
              <a:tblGrid>
                <a:gridCol w="7939405">
                  <a:extLst>
                    <a:ext uri="{9D8B030D-6E8A-4147-A177-3AD203B41FA5}">
                      <a16:colId xmlns:a16="http://schemas.microsoft.com/office/drawing/2014/main" val="3032991416"/>
                    </a:ext>
                  </a:extLst>
                </a:gridCol>
              </a:tblGrid>
              <a:tr h="269875">
                <a:tc>
                  <a:txBody>
                    <a:bodyPr/>
                    <a:lstStyle/>
                    <a:p>
                      <a:pPr>
                        <a:lnSpc>
                          <a:spcPts val="1300"/>
                        </a:lnSpc>
                        <a:spcBef>
                          <a:spcPts val="600"/>
                        </a:spcBef>
                        <a:spcAft>
                          <a:spcPts val="600"/>
                        </a:spcAft>
                      </a:pPr>
                      <a:r>
                        <a:rPr lang="en-GB"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Part 5 – Project Risk Management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300"/>
                        </a:lnSpc>
                        <a:spcBef>
                          <a:spcPts val="600"/>
                        </a:spcBef>
                        <a:spcAft>
                          <a:spcPts val="6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Please limit your responses to each question to 250 words or less. Please be as concise as possible.</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979971764"/>
                  </a:ext>
                </a:extLst>
              </a:tr>
              <a:tr h="269875">
                <a:tc>
                  <a:txBody>
                    <a:bodyPr/>
                    <a:lstStyle/>
                    <a:p>
                      <a:pPr>
                        <a:lnSpc>
                          <a:spcPts val="1300"/>
                        </a:lnSpc>
                        <a:spcBef>
                          <a:spcPts val="600"/>
                        </a:spcBef>
                        <a:spcAft>
                          <a:spcPts val="6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 Summarise the key risks to the project in Annex C – Project Risks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64687938"/>
                  </a:ext>
                </a:extLst>
              </a:tr>
              <a:tr h="269875">
                <a:tc>
                  <a:txBody>
                    <a:bodyPr/>
                    <a:lstStyle/>
                    <a:p>
                      <a:pPr>
                        <a:lnSpc>
                          <a:spcPts val="1300"/>
                        </a:lnSpc>
                        <a:spcBef>
                          <a:spcPts val="600"/>
                        </a:spcBef>
                        <a:spcAft>
                          <a:spcPts val="6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5b Describe the process and that will be used to monitor risk.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0489562"/>
                  </a:ext>
                </a:extLst>
              </a:tr>
            </a:tbl>
          </a:graphicData>
        </a:graphic>
      </p:graphicFrame>
      <p:graphicFrame>
        <p:nvGraphicFramePr>
          <p:cNvPr id="5" name="Table 4">
            <a:extLst>
              <a:ext uri="{FF2B5EF4-FFF2-40B4-BE49-F238E27FC236}">
                <a16:creationId xmlns:a16="http://schemas.microsoft.com/office/drawing/2014/main" id="{3024820F-2727-4232-ABC8-448609D749A6}"/>
              </a:ext>
            </a:extLst>
          </p:cNvPr>
          <p:cNvGraphicFramePr>
            <a:graphicFrameLocks noGrp="1"/>
          </p:cNvGraphicFramePr>
          <p:nvPr>
            <p:extLst>
              <p:ext uri="{D42A27DB-BD31-4B8C-83A1-F6EECF244321}">
                <p14:modId xmlns:p14="http://schemas.microsoft.com/office/powerpoint/2010/main" val="1469346622"/>
              </p:ext>
            </p:extLst>
          </p:nvPr>
        </p:nvGraphicFramePr>
        <p:xfrm>
          <a:off x="457199" y="2635647"/>
          <a:ext cx="7939405" cy="1552575"/>
        </p:xfrm>
        <a:graphic>
          <a:graphicData uri="http://schemas.openxmlformats.org/drawingml/2006/table">
            <a:tbl>
              <a:tblPr firstRow="1" firstCol="1" bandRow="1"/>
              <a:tblGrid>
                <a:gridCol w="7939405">
                  <a:extLst>
                    <a:ext uri="{9D8B030D-6E8A-4147-A177-3AD203B41FA5}">
                      <a16:colId xmlns:a16="http://schemas.microsoft.com/office/drawing/2014/main" val="682952684"/>
                    </a:ext>
                  </a:extLst>
                </a:gridCol>
              </a:tblGrid>
              <a:tr h="269875">
                <a:tc>
                  <a:txBody>
                    <a:bodyPr/>
                    <a:lstStyle/>
                    <a:p>
                      <a:pPr>
                        <a:lnSpc>
                          <a:spcPts val="1300"/>
                        </a:lnSpc>
                        <a:spcBef>
                          <a:spcPts val="400"/>
                        </a:spcBef>
                        <a:spcAft>
                          <a:spcPts val="400"/>
                        </a:spcAft>
                      </a:pPr>
                      <a:r>
                        <a:rPr lang="en-GB"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Part 6 – Evaluation</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415273093"/>
                  </a:ext>
                </a:extLst>
              </a:tr>
              <a:tr h="269875">
                <a:tc>
                  <a:txBody>
                    <a:bodyPr/>
                    <a:lstStyle/>
                    <a:p>
                      <a:pPr>
                        <a:lnSpc>
                          <a:spcPts val="1300"/>
                        </a:lnSpc>
                        <a:spcBef>
                          <a:spcPts val="600"/>
                        </a:spcBef>
                        <a:spcAft>
                          <a:spcPts val="6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 A key objective of the UK Community Renewal Fund is to try new ways of delivering activity to businesses and people. It is important that projects are robustly evaluated and that learning is shared with others.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300"/>
                        </a:lnSpc>
                        <a:spcBef>
                          <a:spcPts val="600"/>
                        </a:spcBef>
                        <a:spcAft>
                          <a:spcPts val="6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Please limit your responses to around 500 words and describe</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ts val="1300"/>
                        </a:lnSpc>
                        <a:spcBef>
                          <a:spcPts val="600"/>
                        </a:spcBef>
                        <a:spcAft>
                          <a:spcPts val="600"/>
                        </a:spcAft>
                        <a:buFont typeface="Wingdings" panose="05000000000000000000" pitchFamily="2" charset="2"/>
                        <a:buChar char=""/>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how the project will be evaluated, in terms of how it was delivered and its impact on clients  </a:t>
                      </a:r>
                      <a:endParaRPr lang="en-GB" sz="1200" dirty="0">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endParaRPr>
                    </a:p>
                    <a:p>
                      <a:pPr marL="342900" lvl="0" indent="-342900">
                        <a:lnSpc>
                          <a:spcPts val="1300"/>
                        </a:lnSpc>
                        <a:spcBef>
                          <a:spcPts val="600"/>
                        </a:spcBef>
                        <a:spcAft>
                          <a:spcPts val="600"/>
                        </a:spcAft>
                        <a:buFont typeface="Wingdings" panose="05000000000000000000" pitchFamily="2" charset="2"/>
                        <a:buChar char=""/>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how the findings of the evaluation will be disseminated  </a:t>
                      </a:r>
                      <a:endParaRPr lang="en-GB" sz="1200" dirty="0">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7439359"/>
                  </a:ext>
                </a:extLst>
              </a:tr>
            </a:tbl>
          </a:graphicData>
        </a:graphic>
      </p:graphicFrame>
    </p:spTree>
    <p:extLst>
      <p:ext uri="{BB962C8B-B14F-4D97-AF65-F5344CB8AC3E}">
        <p14:creationId xmlns:p14="http://schemas.microsoft.com/office/powerpoint/2010/main" val="3060996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3B9673-AC28-4242-BEA9-5FC1F399F00F}"/>
              </a:ext>
            </a:extLst>
          </p:cNvPr>
          <p:cNvSpPr txBox="1"/>
          <p:nvPr/>
        </p:nvSpPr>
        <p:spPr>
          <a:xfrm>
            <a:off x="567688" y="2410064"/>
            <a:ext cx="7488832" cy="646331"/>
          </a:xfrm>
          <a:prstGeom prst="rect">
            <a:avLst/>
          </a:prstGeom>
          <a:noFill/>
        </p:spPr>
        <p:txBody>
          <a:bodyPr wrap="square" rtlCol="0">
            <a:spAutoFit/>
          </a:bodyPr>
          <a:lstStyle/>
          <a:p>
            <a:r>
              <a:rPr lang="en-GB" sz="3600" dirty="0">
                <a:solidFill>
                  <a:schemeClr val="bg1"/>
                </a:solidFill>
                <a:latin typeface="Segoe UI Semibold" panose="020B0702040204020203" pitchFamily="34" charset="0"/>
                <a:cs typeface="Segoe UI Semibold" panose="020B0702040204020203" pitchFamily="34" charset="0"/>
              </a:rPr>
              <a:t>Questions </a:t>
            </a:r>
          </a:p>
        </p:txBody>
      </p:sp>
      <p:pic>
        <p:nvPicPr>
          <p:cNvPr id="4" name="Picture 3" descr="UK Government logo">
            <a:extLst>
              <a:ext uri="{FF2B5EF4-FFF2-40B4-BE49-F238E27FC236}">
                <a16:creationId xmlns:a16="http://schemas.microsoft.com/office/drawing/2014/main" id="{CE36C0A9-C45B-4706-8177-DA25BDC98BCB}"/>
              </a:ext>
            </a:extLst>
          </p:cNvPr>
          <p:cNvPicPr/>
          <p:nvPr/>
        </p:nvPicPr>
        <p:blipFill>
          <a:blip r:embed="rId3">
            <a:extLst>
              <a:ext uri="{28A0092B-C50C-407E-A947-70E740481C1C}">
                <a14:useLocalDpi xmlns:a14="http://schemas.microsoft.com/office/drawing/2010/main" val="0"/>
              </a:ext>
            </a:extLst>
          </a:blip>
          <a:stretch>
            <a:fillRect/>
          </a:stretch>
        </p:blipFill>
        <p:spPr>
          <a:xfrm>
            <a:off x="675248" y="355174"/>
            <a:ext cx="2385646" cy="988029"/>
          </a:xfrm>
          <a:prstGeom prst="rect">
            <a:avLst/>
          </a:prstGeom>
        </p:spPr>
      </p:pic>
    </p:spTree>
    <p:extLst>
      <p:ext uri="{BB962C8B-B14F-4D97-AF65-F5344CB8AC3E}">
        <p14:creationId xmlns:p14="http://schemas.microsoft.com/office/powerpoint/2010/main" val="12749542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3B9673-AC28-4242-BEA9-5FC1F399F00F}"/>
              </a:ext>
            </a:extLst>
          </p:cNvPr>
          <p:cNvSpPr txBox="1"/>
          <p:nvPr/>
        </p:nvSpPr>
        <p:spPr>
          <a:xfrm>
            <a:off x="567688" y="2410064"/>
            <a:ext cx="7488832" cy="646331"/>
          </a:xfrm>
          <a:prstGeom prst="rect">
            <a:avLst/>
          </a:prstGeom>
          <a:noFill/>
        </p:spPr>
        <p:txBody>
          <a:bodyPr wrap="square" rtlCol="0">
            <a:spAutoFit/>
          </a:bodyPr>
          <a:lstStyle/>
          <a:p>
            <a:r>
              <a:rPr lang="en-GB" sz="3600" dirty="0">
                <a:solidFill>
                  <a:schemeClr val="bg1"/>
                </a:solidFill>
                <a:latin typeface="Segoe UI Semibold" panose="020B0702040204020203" pitchFamily="34" charset="0"/>
                <a:cs typeface="Segoe UI Semibold" panose="020B0702040204020203" pitchFamily="34" charset="0"/>
              </a:rPr>
              <a:t>Submitting an application </a:t>
            </a:r>
          </a:p>
        </p:txBody>
      </p:sp>
      <p:pic>
        <p:nvPicPr>
          <p:cNvPr id="4" name="Picture 3" descr="UK Government logo">
            <a:extLst>
              <a:ext uri="{FF2B5EF4-FFF2-40B4-BE49-F238E27FC236}">
                <a16:creationId xmlns:a16="http://schemas.microsoft.com/office/drawing/2014/main" id="{CE36C0A9-C45B-4706-8177-DA25BDC98BCB}"/>
              </a:ext>
            </a:extLst>
          </p:cNvPr>
          <p:cNvPicPr/>
          <p:nvPr/>
        </p:nvPicPr>
        <p:blipFill>
          <a:blip r:embed="rId3">
            <a:extLst>
              <a:ext uri="{28A0092B-C50C-407E-A947-70E740481C1C}">
                <a14:useLocalDpi xmlns:a14="http://schemas.microsoft.com/office/drawing/2010/main" val="0"/>
              </a:ext>
            </a:extLst>
          </a:blip>
          <a:stretch>
            <a:fillRect/>
          </a:stretch>
        </p:blipFill>
        <p:spPr>
          <a:xfrm>
            <a:off x="675248" y="355174"/>
            <a:ext cx="2385646" cy="988029"/>
          </a:xfrm>
          <a:prstGeom prst="rect">
            <a:avLst/>
          </a:prstGeom>
        </p:spPr>
      </p:pic>
    </p:spTree>
    <p:extLst>
      <p:ext uri="{BB962C8B-B14F-4D97-AF65-F5344CB8AC3E}">
        <p14:creationId xmlns:p14="http://schemas.microsoft.com/office/powerpoint/2010/main" val="529335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8DCB-1BCB-4334-A7B7-A0BB42A29402}"/>
              </a:ext>
            </a:extLst>
          </p:cNvPr>
          <p:cNvSpPr>
            <a:spLocks noGrp="1"/>
          </p:cNvSpPr>
          <p:nvPr>
            <p:ph type="title"/>
          </p:nvPr>
        </p:nvSpPr>
        <p:spPr/>
        <p:txBody>
          <a:bodyPr>
            <a:normAutofit/>
          </a:bodyPr>
          <a:lstStyle/>
          <a:p>
            <a:pPr algn="l"/>
            <a:r>
              <a:rPr lang="en-GB" dirty="0">
                <a:solidFill>
                  <a:srgbClr val="CA972A"/>
                </a:solidFill>
                <a:latin typeface="Segoe UI" panose="020B0502040204020203" pitchFamily="34" charset="0"/>
                <a:cs typeface="Segoe UI" panose="020B0502040204020203" pitchFamily="34" charset="0"/>
              </a:rPr>
              <a:t>Submitting an application</a:t>
            </a:r>
          </a:p>
        </p:txBody>
      </p:sp>
      <p:sp>
        <p:nvSpPr>
          <p:cNvPr id="14" name="Content Placeholder 2">
            <a:extLst>
              <a:ext uri="{FF2B5EF4-FFF2-40B4-BE49-F238E27FC236}">
                <a16:creationId xmlns:a16="http://schemas.microsoft.com/office/drawing/2014/main" id="{4A554756-1912-4A93-9974-1A0AEB9112B2}"/>
              </a:ext>
            </a:extLst>
          </p:cNvPr>
          <p:cNvSpPr>
            <a:spLocks noGrp="1"/>
          </p:cNvSpPr>
          <p:nvPr>
            <p:ph idx="1"/>
          </p:nvPr>
        </p:nvSpPr>
        <p:spPr>
          <a:xfrm>
            <a:off x="457200" y="1417638"/>
            <a:ext cx="8229600" cy="4708525"/>
          </a:xfrm>
        </p:spPr>
        <p:txBody>
          <a:bodyPr>
            <a:normAutofit/>
          </a:bodyPr>
          <a:lstStyle/>
          <a:p>
            <a:pPr marL="285750" indent="-285750"/>
            <a:r>
              <a:rPr lang="en-GB" dirty="0">
                <a:latin typeface="+mj-lt"/>
                <a:cs typeface="Segoe UI" panose="020B0502040204020203" pitchFamily="34" charset="0"/>
              </a:rPr>
              <a:t>Standard bidding documents include: </a:t>
            </a:r>
          </a:p>
          <a:p>
            <a:pPr marL="857250" lvl="1" indent="-457200">
              <a:buFontTx/>
              <a:buChar char="-"/>
            </a:pPr>
            <a:r>
              <a:rPr lang="en-GB" dirty="0">
                <a:latin typeface="+mj-lt"/>
                <a:cs typeface="Segoe UI" panose="020B0502040204020203" pitchFamily="34" charset="0"/>
              </a:rPr>
              <a:t>UK Community &amp; Renewal Fund Prospectus 21-22</a:t>
            </a:r>
          </a:p>
          <a:p>
            <a:pPr marL="857250" lvl="1" indent="-457200">
              <a:buFontTx/>
              <a:buChar char="-"/>
            </a:pPr>
            <a:r>
              <a:rPr lang="en-GB" dirty="0">
                <a:latin typeface="+mj-lt"/>
                <a:cs typeface="Segoe UI" panose="020B0502040204020203" pitchFamily="34" charset="0"/>
              </a:rPr>
              <a:t>UK Community &amp; Renewal Fund application form</a:t>
            </a:r>
          </a:p>
          <a:p>
            <a:pPr marL="857250" lvl="1" indent="-457200">
              <a:buFontTx/>
              <a:buChar char="-"/>
            </a:pPr>
            <a:r>
              <a:rPr lang="en-GB" dirty="0">
                <a:latin typeface="+mj-lt"/>
                <a:cs typeface="Segoe UI" panose="020B0502040204020203" pitchFamily="34" charset="0"/>
              </a:rPr>
              <a:t>UK Community &amp; Renewal Fund technical note for project applicants and deliverers</a:t>
            </a:r>
          </a:p>
          <a:p>
            <a:pPr marL="857250" lvl="1" indent="-457200">
              <a:buFontTx/>
              <a:buChar char="-"/>
            </a:pPr>
            <a:r>
              <a:rPr lang="en-GB" dirty="0">
                <a:latin typeface="+mj-lt"/>
                <a:cs typeface="Segoe UI" panose="020B0502040204020203" pitchFamily="34" charset="0"/>
              </a:rPr>
              <a:t>An Invitation to tender document </a:t>
            </a:r>
          </a:p>
          <a:p>
            <a:pPr marL="857250" lvl="1" indent="-457200">
              <a:buFontTx/>
              <a:buChar char="-"/>
            </a:pPr>
            <a:r>
              <a:rPr lang="en-GB" dirty="0">
                <a:latin typeface="+mj-lt"/>
                <a:cs typeface="Segoe UI" panose="020B0502040204020203" pitchFamily="34" charset="0"/>
              </a:rPr>
              <a:t>A Privacy Notice</a:t>
            </a:r>
          </a:p>
          <a:p>
            <a:endParaRPr lang="en-GB" dirty="0">
              <a:latin typeface="+mj-lt"/>
              <a:cs typeface="Segoe UI" panose="020B0502040204020203" pitchFamily="34" charset="0"/>
            </a:endParaRPr>
          </a:p>
          <a:p>
            <a:endParaRPr lang="en-GB" dirty="0">
              <a:latin typeface="+mj-lt"/>
              <a:cs typeface="Segoe UI" panose="020B0502040204020203" pitchFamily="34" charset="0"/>
            </a:endParaRPr>
          </a:p>
          <a:p>
            <a:pPr marL="285750" indent="-285750"/>
            <a:endParaRPr lang="en-GB" dirty="0">
              <a:latin typeface="+mj-lt"/>
              <a:cs typeface="Segoe UI" panose="020B0502040204020203" pitchFamily="34" charset="0"/>
            </a:endParaRPr>
          </a:p>
        </p:txBody>
      </p:sp>
    </p:spTree>
    <p:extLst>
      <p:ext uri="{BB962C8B-B14F-4D97-AF65-F5344CB8AC3E}">
        <p14:creationId xmlns:p14="http://schemas.microsoft.com/office/powerpoint/2010/main" val="757658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8DCB-1BCB-4334-A7B7-A0BB42A29402}"/>
              </a:ext>
            </a:extLst>
          </p:cNvPr>
          <p:cNvSpPr>
            <a:spLocks noGrp="1"/>
          </p:cNvSpPr>
          <p:nvPr>
            <p:ph type="title"/>
          </p:nvPr>
        </p:nvSpPr>
        <p:spPr/>
        <p:txBody>
          <a:bodyPr>
            <a:normAutofit/>
          </a:bodyPr>
          <a:lstStyle/>
          <a:p>
            <a:pPr algn="l"/>
            <a:r>
              <a:rPr lang="en-GB" dirty="0">
                <a:solidFill>
                  <a:srgbClr val="CA972A"/>
                </a:solidFill>
                <a:latin typeface="Segoe UI" panose="020B0502040204020203" pitchFamily="34" charset="0"/>
                <a:cs typeface="Segoe UI" panose="020B0502040204020203" pitchFamily="34" charset="0"/>
              </a:rPr>
              <a:t>Submitting an application</a:t>
            </a:r>
          </a:p>
        </p:txBody>
      </p:sp>
      <p:sp>
        <p:nvSpPr>
          <p:cNvPr id="14" name="Content Placeholder 2">
            <a:extLst>
              <a:ext uri="{FF2B5EF4-FFF2-40B4-BE49-F238E27FC236}">
                <a16:creationId xmlns:a16="http://schemas.microsoft.com/office/drawing/2014/main" id="{4A554756-1912-4A93-9974-1A0AEB9112B2}"/>
              </a:ext>
            </a:extLst>
          </p:cNvPr>
          <p:cNvSpPr>
            <a:spLocks noGrp="1"/>
          </p:cNvSpPr>
          <p:nvPr>
            <p:ph idx="1"/>
          </p:nvPr>
        </p:nvSpPr>
        <p:spPr>
          <a:xfrm>
            <a:off x="457200" y="1417638"/>
            <a:ext cx="8229600" cy="4708525"/>
          </a:xfrm>
        </p:spPr>
        <p:txBody>
          <a:bodyPr>
            <a:normAutofit fontScale="77500" lnSpcReduction="20000"/>
          </a:bodyPr>
          <a:lstStyle/>
          <a:p>
            <a:r>
              <a:rPr lang="en-GB" dirty="0"/>
              <a:t>Bids must be submitted using the UK Community Renewal Fund Application Form, which is available </a:t>
            </a:r>
            <a:r>
              <a:rPr lang="en-GB" u="sng" dirty="0">
                <a:hlinkClick r:id="rId3"/>
              </a:rPr>
              <a:t>here</a:t>
            </a:r>
            <a:r>
              <a:rPr lang="en-GB" u="sng" dirty="0"/>
              <a:t> </a:t>
            </a:r>
            <a:r>
              <a:rPr lang="en-GB" dirty="0"/>
              <a:t>Bids submitted in any other format will not be accepted.</a:t>
            </a:r>
          </a:p>
          <a:p>
            <a:endParaRPr lang="en-GB" dirty="0"/>
          </a:p>
          <a:p>
            <a:r>
              <a:rPr lang="en-GB" dirty="0"/>
              <a:t>In addition, for </a:t>
            </a:r>
            <a:r>
              <a:rPr lang="en-GB" b="1" dirty="0"/>
              <a:t>private sector, charitable and voluntary organisations applicants only</a:t>
            </a:r>
            <a:r>
              <a:rPr lang="en-GB" dirty="0"/>
              <a:t>, a UKCRF Due Diligence Form, needs to be completed available </a:t>
            </a:r>
            <a:r>
              <a:rPr lang="en-GB" dirty="0">
                <a:hlinkClick r:id="rId3"/>
              </a:rPr>
              <a:t>here</a:t>
            </a:r>
            <a:r>
              <a:rPr lang="en-GB" dirty="0"/>
              <a:t>.</a:t>
            </a:r>
          </a:p>
          <a:p>
            <a:endParaRPr lang="en-GB" dirty="0"/>
          </a:p>
          <a:p>
            <a:r>
              <a:rPr lang="en-GB" dirty="0"/>
              <a:t>Bids must be submitted to Staffordshire County Council. </a:t>
            </a:r>
          </a:p>
          <a:p>
            <a:endParaRPr lang="en-GB" dirty="0"/>
          </a:p>
          <a:p>
            <a:r>
              <a:rPr lang="en-GB" dirty="0"/>
              <a:t>Bids must be submitted by </a:t>
            </a:r>
            <a:r>
              <a:rPr lang="en-GB" b="1" dirty="0"/>
              <a:t>noon on Friday 14th May 2021</a:t>
            </a:r>
            <a:r>
              <a:rPr lang="en-GB" dirty="0"/>
              <a:t>.</a:t>
            </a:r>
          </a:p>
          <a:p>
            <a:pPr marL="0" indent="0">
              <a:buNone/>
            </a:pPr>
            <a:endParaRPr lang="en-GB" dirty="0">
              <a:latin typeface="+mj-lt"/>
              <a:cs typeface="Segoe UI" panose="020B0502040204020203" pitchFamily="34" charset="0"/>
            </a:endParaRPr>
          </a:p>
          <a:p>
            <a:endParaRPr lang="en-GB" dirty="0">
              <a:latin typeface="+mj-lt"/>
              <a:cs typeface="Segoe UI" panose="020B0502040204020203" pitchFamily="34" charset="0"/>
            </a:endParaRPr>
          </a:p>
          <a:p>
            <a:pPr marL="285750" indent="-285750"/>
            <a:endParaRPr lang="en-GB" dirty="0">
              <a:latin typeface="+mj-lt"/>
              <a:cs typeface="Segoe UI" panose="020B0502040204020203" pitchFamily="34" charset="0"/>
            </a:endParaRPr>
          </a:p>
        </p:txBody>
      </p:sp>
    </p:spTree>
    <p:extLst>
      <p:ext uri="{BB962C8B-B14F-4D97-AF65-F5344CB8AC3E}">
        <p14:creationId xmlns:p14="http://schemas.microsoft.com/office/powerpoint/2010/main" val="4169805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3B9673-AC28-4242-BEA9-5FC1F399F00F}"/>
              </a:ext>
            </a:extLst>
          </p:cNvPr>
          <p:cNvSpPr txBox="1"/>
          <p:nvPr/>
        </p:nvSpPr>
        <p:spPr>
          <a:xfrm>
            <a:off x="567688" y="2410064"/>
            <a:ext cx="7488832" cy="646331"/>
          </a:xfrm>
          <a:prstGeom prst="rect">
            <a:avLst/>
          </a:prstGeom>
          <a:noFill/>
        </p:spPr>
        <p:txBody>
          <a:bodyPr wrap="square" rtlCol="0">
            <a:spAutoFit/>
          </a:bodyPr>
          <a:lstStyle/>
          <a:p>
            <a:r>
              <a:rPr lang="en-GB" sz="3600" dirty="0">
                <a:solidFill>
                  <a:schemeClr val="bg1"/>
                </a:solidFill>
                <a:latin typeface="Segoe UI Semibold" panose="020B0702040204020203" pitchFamily="34" charset="0"/>
                <a:cs typeface="Segoe UI Semibold" panose="020B0702040204020203" pitchFamily="34" charset="0"/>
              </a:rPr>
              <a:t>The Selection Process </a:t>
            </a:r>
          </a:p>
        </p:txBody>
      </p:sp>
      <p:pic>
        <p:nvPicPr>
          <p:cNvPr id="4" name="Picture 3" descr="UK Government logo">
            <a:extLst>
              <a:ext uri="{FF2B5EF4-FFF2-40B4-BE49-F238E27FC236}">
                <a16:creationId xmlns:a16="http://schemas.microsoft.com/office/drawing/2014/main" id="{CE36C0A9-C45B-4706-8177-DA25BDC98BCB}"/>
              </a:ext>
            </a:extLst>
          </p:cNvPr>
          <p:cNvPicPr/>
          <p:nvPr/>
        </p:nvPicPr>
        <p:blipFill>
          <a:blip r:embed="rId3">
            <a:extLst>
              <a:ext uri="{28A0092B-C50C-407E-A947-70E740481C1C}">
                <a14:useLocalDpi xmlns:a14="http://schemas.microsoft.com/office/drawing/2010/main" val="0"/>
              </a:ext>
            </a:extLst>
          </a:blip>
          <a:stretch>
            <a:fillRect/>
          </a:stretch>
        </p:blipFill>
        <p:spPr>
          <a:xfrm>
            <a:off x="675248" y="355174"/>
            <a:ext cx="2385646" cy="988029"/>
          </a:xfrm>
          <a:prstGeom prst="rect">
            <a:avLst/>
          </a:prstGeom>
        </p:spPr>
      </p:pic>
    </p:spTree>
    <p:extLst>
      <p:ext uri="{BB962C8B-B14F-4D97-AF65-F5344CB8AC3E}">
        <p14:creationId xmlns:p14="http://schemas.microsoft.com/office/powerpoint/2010/main" val="3644208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8DCB-1BCB-4334-A7B7-A0BB42A29402}"/>
              </a:ext>
            </a:extLst>
          </p:cNvPr>
          <p:cNvSpPr>
            <a:spLocks noGrp="1"/>
          </p:cNvSpPr>
          <p:nvPr>
            <p:ph type="title"/>
          </p:nvPr>
        </p:nvSpPr>
        <p:spPr/>
        <p:txBody>
          <a:bodyPr>
            <a:normAutofit/>
          </a:bodyPr>
          <a:lstStyle/>
          <a:p>
            <a:pPr algn="l"/>
            <a:r>
              <a:rPr lang="en-GB" dirty="0">
                <a:solidFill>
                  <a:srgbClr val="CA972A"/>
                </a:solidFill>
                <a:latin typeface="Segoe UI" panose="020B0502040204020203" pitchFamily="34" charset="0"/>
                <a:cs typeface="Segoe UI" panose="020B0502040204020203" pitchFamily="34" charset="0"/>
              </a:rPr>
              <a:t>Selection Process</a:t>
            </a:r>
          </a:p>
        </p:txBody>
      </p:sp>
      <p:sp>
        <p:nvSpPr>
          <p:cNvPr id="14" name="Content Placeholder 2">
            <a:extLst>
              <a:ext uri="{FF2B5EF4-FFF2-40B4-BE49-F238E27FC236}">
                <a16:creationId xmlns:a16="http://schemas.microsoft.com/office/drawing/2014/main" id="{4A554756-1912-4A93-9974-1A0AEB9112B2}"/>
              </a:ext>
            </a:extLst>
          </p:cNvPr>
          <p:cNvSpPr>
            <a:spLocks noGrp="1"/>
          </p:cNvSpPr>
          <p:nvPr>
            <p:ph idx="1"/>
          </p:nvPr>
        </p:nvSpPr>
        <p:spPr>
          <a:xfrm>
            <a:off x="457200" y="1417638"/>
            <a:ext cx="8229600" cy="4708525"/>
          </a:xfrm>
        </p:spPr>
        <p:txBody>
          <a:bodyPr>
            <a:normAutofit fontScale="77500" lnSpcReduction="20000"/>
          </a:bodyPr>
          <a:lstStyle/>
          <a:p>
            <a:pPr marL="285750" indent="-285750"/>
            <a:r>
              <a:rPr lang="en-GB" dirty="0">
                <a:latin typeface="+mj-lt"/>
                <a:cs typeface="Segoe UI" panose="020B0502040204020203" pitchFamily="34" charset="0"/>
              </a:rPr>
              <a:t>Staffordshire County Council will appraise and prioritise bids and submit a shortlist to UK Government who will select projects. </a:t>
            </a:r>
          </a:p>
          <a:p>
            <a:r>
              <a:rPr lang="en-GB" dirty="0"/>
              <a:t>Bids will be assessed against:</a:t>
            </a:r>
          </a:p>
          <a:p>
            <a:pPr lvl="1"/>
            <a:r>
              <a:rPr lang="en-GB" sz="3200" b="1" dirty="0"/>
              <a:t>the gateway criteria </a:t>
            </a:r>
            <a:r>
              <a:rPr lang="en-GB" sz="3200" dirty="0"/>
              <a:t>(as set out in the UKCRF Prospectus), applicants must pass these gateway questions, bids that fail to meet these criteria are ineligible for support and will be rejected</a:t>
            </a:r>
          </a:p>
          <a:p>
            <a:r>
              <a:rPr lang="en-GB" sz="3600" dirty="0"/>
              <a:t>Further detailed appraisal to be undertaken independently by consultants</a:t>
            </a:r>
          </a:p>
          <a:p>
            <a:pPr lvl="1"/>
            <a:r>
              <a:rPr lang="en-GB" sz="3200" dirty="0"/>
              <a:t>the extent to which they meet the objectives of UKCRF</a:t>
            </a:r>
          </a:p>
          <a:p>
            <a:pPr lvl="1"/>
            <a:r>
              <a:rPr lang="en-GB" sz="3200" dirty="0"/>
              <a:t> the extent to which bids would support the delivery of local growth and employment support priorities</a:t>
            </a:r>
          </a:p>
          <a:p>
            <a:endParaRPr lang="en-GB" dirty="0">
              <a:latin typeface="+mj-lt"/>
              <a:cs typeface="Segoe UI" panose="020B0502040204020203" pitchFamily="34" charset="0"/>
            </a:endParaRPr>
          </a:p>
          <a:p>
            <a:endParaRPr lang="en-GB" dirty="0">
              <a:latin typeface="+mj-lt"/>
              <a:cs typeface="Segoe UI" panose="020B0502040204020203" pitchFamily="34" charset="0"/>
            </a:endParaRPr>
          </a:p>
          <a:p>
            <a:pPr marL="285750" indent="-285750"/>
            <a:endParaRPr lang="en-GB" dirty="0">
              <a:latin typeface="+mj-lt"/>
              <a:cs typeface="Segoe UI" panose="020B0502040204020203" pitchFamily="34" charset="0"/>
            </a:endParaRPr>
          </a:p>
        </p:txBody>
      </p:sp>
    </p:spTree>
    <p:extLst>
      <p:ext uri="{BB962C8B-B14F-4D97-AF65-F5344CB8AC3E}">
        <p14:creationId xmlns:p14="http://schemas.microsoft.com/office/powerpoint/2010/main" val="34008109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8DCB-1BCB-4334-A7B7-A0BB42A29402}"/>
              </a:ext>
            </a:extLst>
          </p:cNvPr>
          <p:cNvSpPr>
            <a:spLocks noGrp="1"/>
          </p:cNvSpPr>
          <p:nvPr>
            <p:ph type="title"/>
          </p:nvPr>
        </p:nvSpPr>
        <p:spPr/>
        <p:txBody>
          <a:bodyPr>
            <a:normAutofit/>
          </a:bodyPr>
          <a:lstStyle/>
          <a:p>
            <a:pPr algn="l"/>
            <a:r>
              <a:rPr lang="en-GB" dirty="0">
                <a:solidFill>
                  <a:srgbClr val="CA972A"/>
                </a:solidFill>
                <a:latin typeface="Segoe UI" panose="020B0502040204020203" pitchFamily="34" charset="0"/>
                <a:cs typeface="Segoe UI" panose="020B0502040204020203" pitchFamily="34" charset="0"/>
              </a:rPr>
              <a:t>Selection Process</a:t>
            </a:r>
          </a:p>
        </p:txBody>
      </p:sp>
      <p:sp>
        <p:nvSpPr>
          <p:cNvPr id="14" name="Content Placeholder 2">
            <a:extLst>
              <a:ext uri="{FF2B5EF4-FFF2-40B4-BE49-F238E27FC236}">
                <a16:creationId xmlns:a16="http://schemas.microsoft.com/office/drawing/2014/main" id="{4A554756-1912-4A93-9974-1A0AEB9112B2}"/>
              </a:ext>
            </a:extLst>
          </p:cNvPr>
          <p:cNvSpPr>
            <a:spLocks noGrp="1"/>
          </p:cNvSpPr>
          <p:nvPr>
            <p:ph idx="1"/>
          </p:nvPr>
        </p:nvSpPr>
        <p:spPr>
          <a:xfrm>
            <a:off x="457200" y="1417638"/>
            <a:ext cx="8229600" cy="4708525"/>
          </a:xfrm>
        </p:spPr>
        <p:txBody>
          <a:bodyPr>
            <a:normAutofit/>
          </a:bodyPr>
          <a:lstStyle/>
          <a:p>
            <a:endParaRPr lang="en-GB" dirty="0">
              <a:latin typeface="+mj-lt"/>
              <a:cs typeface="Segoe UI" panose="020B0502040204020203" pitchFamily="34" charset="0"/>
            </a:endParaRPr>
          </a:p>
          <a:p>
            <a:endParaRPr lang="en-GB" dirty="0">
              <a:latin typeface="+mj-lt"/>
              <a:cs typeface="Segoe UI" panose="020B0502040204020203" pitchFamily="34" charset="0"/>
            </a:endParaRPr>
          </a:p>
          <a:p>
            <a:pPr marL="285750" indent="-285750"/>
            <a:endParaRPr lang="en-GB" dirty="0">
              <a:latin typeface="+mj-lt"/>
              <a:cs typeface="Segoe UI" panose="020B0502040204020203" pitchFamily="34" charset="0"/>
            </a:endParaRPr>
          </a:p>
        </p:txBody>
      </p:sp>
      <p:graphicFrame>
        <p:nvGraphicFramePr>
          <p:cNvPr id="6" name="Table 5">
            <a:extLst>
              <a:ext uri="{FF2B5EF4-FFF2-40B4-BE49-F238E27FC236}">
                <a16:creationId xmlns:a16="http://schemas.microsoft.com/office/drawing/2014/main" id="{21123649-AE74-4583-B758-3632B54A656E}"/>
              </a:ext>
            </a:extLst>
          </p:cNvPr>
          <p:cNvGraphicFramePr>
            <a:graphicFrameLocks noGrp="1"/>
          </p:cNvGraphicFramePr>
          <p:nvPr>
            <p:extLst>
              <p:ext uri="{D42A27DB-BD31-4B8C-83A1-F6EECF244321}">
                <p14:modId xmlns:p14="http://schemas.microsoft.com/office/powerpoint/2010/main" val="3169075955"/>
              </p:ext>
            </p:extLst>
          </p:nvPr>
        </p:nvGraphicFramePr>
        <p:xfrm>
          <a:off x="619126" y="1482169"/>
          <a:ext cx="5562336" cy="3893661"/>
        </p:xfrm>
        <a:graphic>
          <a:graphicData uri="http://schemas.openxmlformats.org/drawingml/2006/table">
            <a:tbl>
              <a:tblPr/>
              <a:tblGrid>
                <a:gridCol w="5562336">
                  <a:extLst>
                    <a:ext uri="{9D8B030D-6E8A-4147-A177-3AD203B41FA5}">
                      <a16:colId xmlns:a16="http://schemas.microsoft.com/office/drawing/2014/main" val="3569051669"/>
                    </a:ext>
                  </a:extLst>
                </a:gridCol>
              </a:tblGrid>
              <a:tr h="432629">
                <a:tc>
                  <a:txBody>
                    <a:bodyPr/>
                    <a:lstStyle/>
                    <a:p>
                      <a:pPr marL="457200" algn="l">
                        <a:lnSpc>
                          <a:spcPct val="102000"/>
                        </a:lnSpc>
                        <a:spcBef>
                          <a:spcPts val="400"/>
                        </a:spcBef>
                        <a:spcAft>
                          <a:spcPts val="400"/>
                        </a:spcAft>
                      </a:pPr>
                      <a:r>
                        <a:rPr lang="en-GB" sz="1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r>
                        <a:rPr lang="en-GB"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Gateway Criteria</a:t>
                      </a:r>
                      <a:endParaRPr lang="en-GB"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82490174"/>
                  </a:ext>
                </a:extLst>
              </a:tr>
              <a:tr h="432629">
                <a:tc>
                  <a:txBody>
                    <a:bodyPr/>
                    <a:lstStyle/>
                    <a:p>
                      <a:pPr marL="457200" lvl="1" indent="0">
                        <a:lnSpc>
                          <a:spcPts val="1300"/>
                        </a:lnSpc>
                        <a:spcBef>
                          <a:spcPts val="400"/>
                        </a:spcBef>
                        <a:spcAft>
                          <a:spcPts val="400"/>
                        </a:spcAft>
                        <a:buFont typeface="+mj-lt"/>
                        <a:buNone/>
                      </a:pPr>
                      <a:r>
                        <a:rPr lang="en-GB" sz="1100" dirty="0">
                          <a:effectLst/>
                          <a:latin typeface="Arial" panose="020B0604020202020204" pitchFamily="34" charset="0"/>
                          <a:ea typeface="Times New Roman" panose="02020603050405020304" pitchFamily="18" charset="0"/>
                          <a:cs typeface="Arial" panose="020B0604020202020204" pitchFamily="34" charset="0"/>
                        </a:rPr>
                        <a:t>1. Is the application from an organisation eligible to receive UK Community Renewal Fund support?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4491003"/>
                  </a:ext>
                </a:extLst>
              </a:tr>
              <a:tr h="432629">
                <a:tc>
                  <a:txBody>
                    <a:bodyPr/>
                    <a:lstStyle/>
                    <a:p>
                      <a:pPr marL="457200" lvl="1" indent="0">
                        <a:lnSpc>
                          <a:spcPts val="1300"/>
                        </a:lnSpc>
                        <a:spcBef>
                          <a:spcPts val="400"/>
                        </a:spcBef>
                        <a:spcAft>
                          <a:spcPts val="400"/>
                        </a:spcAft>
                        <a:buFont typeface="+mj-lt"/>
                        <a:buNone/>
                      </a:pPr>
                      <a:r>
                        <a:rPr lang="en-GB" sz="1100" dirty="0">
                          <a:effectLst/>
                          <a:latin typeface="Arial" panose="020B0604020202020204" pitchFamily="34" charset="0"/>
                          <a:ea typeface="Times New Roman" panose="02020603050405020304" pitchFamily="18" charset="0"/>
                          <a:cs typeface="Arial" panose="020B0604020202020204" pitchFamily="34" charset="0"/>
                        </a:rPr>
                        <a:t>2. Will the project be complete by 31</a:t>
                      </a:r>
                      <a:r>
                        <a:rPr lang="en-GB" sz="1100" baseline="30000" dirty="0">
                          <a:effectLst/>
                          <a:latin typeface="Arial" panose="020B0604020202020204" pitchFamily="34" charset="0"/>
                          <a:ea typeface="Times New Roman" panose="02020603050405020304" pitchFamily="18" charset="0"/>
                          <a:cs typeface="Arial" panose="020B0604020202020204" pitchFamily="34" charset="0"/>
                        </a:rPr>
                        <a:t>st</a:t>
                      </a:r>
                      <a:r>
                        <a:rPr lang="en-GB" sz="1100" dirty="0">
                          <a:effectLst/>
                          <a:latin typeface="Arial" panose="020B0604020202020204" pitchFamily="34" charset="0"/>
                          <a:ea typeface="Times New Roman" panose="02020603050405020304" pitchFamily="18" charset="0"/>
                          <a:cs typeface="Arial" panose="020B0604020202020204" pitchFamily="34" charset="0"/>
                        </a:rPr>
                        <a:t> March 2022?</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384375"/>
                  </a:ext>
                </a:extLst>
              </a:tr>
              <a:tr h="432629">
                <a:tc>
                  <a:txBody>
                    <a:bodyPr/>
                    <a:lstStyle/>
                    <a:p>
                      <a:pPr marL="457200" lvl="1" indent="0">
                        <a:lnSpc>
                          <a:spcPts val="1300"/>
                        </a:lnSpc>
                        <a:spcBef>
                          <a:spcPts val="400"/>
                        </a:spcBef>
                        <a:spcAft>
                          <a:spcPts val="400"/>
                        </a:spcAft>
                        <a:buFont typeface="+mj-lt"/>
                        <a:buNone/>
                      </a:pPr>
                      <a:r>
                        <a:rPr lang="en-GB" sz="1100" dirty="0">
                          <a:effectLst/>
                          <a:latin typeface="Arial" panose="020B0604020202020204" pitchFamily="34" charset="0"/>
                          <a:ea typeface="Times New Roman" panose="02020603050405020304" pitchFamily="18" charset="0"/>
                          <a:cs typeface="Arial" panose="020B0604020202020204" pitchFamily="34" charset="0"/>
                        </a:rPr>
                        <a:t>3. Does the project address a need identified in the Prospectus?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9524782"/>
                  </a:ext>
                </a:extLst>
              </a:tr>
              <a:tr h="432629">
                <a:tc>
                  <a:txBody>
                    <a:bodyPr/>
                    <a:lstStyle/>
                    <a:p>
                      <a:pPr marL="457200" lvl="1" indent="0">
                        <a:lnSpc>
                          <a:spcPts val="1300"/>
                        </a:lnSpc>
                        <a:spcBef>
                          <a:spcPts val="400"/>
                        </a:spcBef>
                        <a:spcAft>
                          <a:spcPts val="400"/>
                        </a:spcAft>
                        <a:buFont typeface="+mj-lt"/>
                        <a:buNone/>
                      </a:pPr>
                      <a:r>
                        <a:rPr lang="en-GB" sz="1100" dirty="0">
                          <a:effectLst/>
                          <a:latin typeface="Arial" panose="020B0604020202020204" pitchFamily="34" charset="0"/>
                          <a:ea typeface="Times New Roman" panose="02020603050405020304" pitchFamily="18" charset="0"/>
                          <a:cs typeface="Arial" panose="020B0604020202020204" pitchFamily="34" charset="0"/>
                        </a:rPr>
                        <a:t>4. Does the project address a need identified in the local invite to submit bids?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174181"/>
                  </a:ext>
                </a:extLst>
              </a:tr>
              <a:tr h="432629">
                <a:tc>
                  <a:txBody>
                    <a:bodyPr/>
                    <a:lstStyle/>
                    <a:p>
                      <a:pPr marL="457200" lvl="1" indent="0">
                        <a:lnSpc>
                          <a:spcPts val="1300"/>
                        </a:lnSpc>
                        <a:spcBef>
                          <a:spcPts val="400"/>
                        </a:spcBef>
                        <a:spcAft>
                          <a:spcPts val="400"/>
                        </a:spcAft>
                        <a:buFont typeface="+mj-lt"/>
                        <a:buNone/>
                      </a:pPr>
                      <a:r>
                        <a:rPr lang="en-GB" sz="1100" dirty="0">
                          <a:effectLst/>
                          <a:latin typeface="Arial" panose="020B0604020202020204" pitchFamily="34" charset="0"/>
                          <a:ea typeface="Times New Roman" panose="02020603050405020304" pitchFamily="18" charset="0"/>
                          <a:cs typeface="Arial" panose="020B0604020202020204" pitchFamily="34" charset="0"/>
                        </a:rPr>
                        <a:t>5. Is the proposed activity permissible within subsidy rules or State Aid where relevant?</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0621032"/>
                  </a:ext>
                </a:extLst>
              </a:tr>
              <a:tr h="432629">
                <a:tc>
                  <a:txBody>
                    <a:bodyPr/>
                    <a:lstStyle/>
                    <a:p>
                      <a:pPr marL="457200" lvl="1" indent="0">
                        <a:lnSpc>
                          <a:spcPct val="102000"/>
                        </a:lnSpc>
                        <a:spcAft>
                          <a:spcPts val="800"/>
                        </a:spcAft>
                        <a:buFont typeface="+mj-lt"/>
                        <a:buNone/>
                      </a:pPr>
                      <a:r>
                        <a:rPr lang="en-GB" sz="1100" dirty="0">
                          <a:effectLst/>
                          <a:latin typeface="Arial" panose="020B0604020202020204" pitchFamily="34" charset="0"/>
                          <a:ea typeface="Times New Roman" panose="02020603050405020304" pitchFamily="18" charset="0"/>
                          <a:cs typeface="Arial" panose="020B0604020202020204" pitchFamily="34" charset="0"/>
                        </a:rPr>
                        <a:t>6. Would the project duplicate other national or local provision?</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5931854"/>
                  </a:ext>
                </a:extLst>
              </a:tr>
              <a:tr h="432629">
                <a:tc>
                  <a:txBody>
                    <a:bodyPr/>
                    <a:lstStyle/>
                    <a:p>
                      <a:pPr marL="457200" lvl="1" indent="0">
                        <a:lnSpc>
                          <a:spcPct val="102000"/>
                        </a:lnSpc>
                        <a:spcAft>
                          <a:spcPts val="800"/>
                        </a:spcAft>
                        <a:buFont typeface="+mj-lt"/>
                        <a:buNone/>
                      </a:pPr>
                      <a:r>
                        <a:rPr lang="en-GB" sz="1100" dirty="0">
                          <a:effectLst/>
                          <a:latin typeface="Arial" panose="020B0604020202020204" pitchFamily="34" charset="0"/>
                          <a:ea typeface="Times New Roman" panose="02020603050405020304" pitchFamily="18" charset="0"/>
                          <a:cs typeface="Arial" panose="020B0604020202020204" pitchFamily="34" charset="0"/>
                        </a:rPr>
                        <a:t>7. Would the project conflict with national policy?</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3817046"/>
                  </a:ext>
                </a:extLst>
              </a:tr>
              <a:tr h="432629">
                <a:tc>
                  <a:txBody>
                    <a:bodyPr/>
                    <a:lstStyle/>
                    <a:p>
                      <a:pPr marL="457200" lvl="1" indent="0">
                        <a:lnSpc>
                          <a:spcPct val="102000"/>
                        </a:lnSpc>
                        <a:spcAft>
                          <a:spcPts val="800"/>
                        </a:spcAft>
                        <a:buFont typeface="+mj-lt"/>
                        <a:buNone/>
                      </a:pPr>
                      <a:r>
                        <a:rPr lang="en-GB" sz="1100" dirty="0">
                          <a:effectLst/>
                          <a:latin typeface="Arial" panose="020B0604020202020204" pitchFamily="34" charset="0"/>
                          <a:ea typeface="Times New Roman" panose="02020603050405020304" pitchFamily="18" charset="0"/>
                          <a:cs typeface="Arial" panose="020B0604020202020204" pitchFamily="34" charset="0"/>
                        </a:rPr>
                        <a:t>8. Will the project be delivered in accordance with branding requirements?</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7226507"/>
                  </a:ext>
                </a:extLst>
              </a:tr>
            </a:tbl>
          </a:graphicData>
        </a:graphic>
      </p:graphicFrame>
    </p:spTree>
    <p:extLst>
      <p:ext uri="{BB962C8B-B14F-4D97-AF65-F5344CB8AC3E}">
        <p14:creationId xmlns:p14="http://schemas.microsoft.com/office/powerpoint/2010/main" val="1913898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8DCB-1BCB-4334-A7B7-A0BB42A29402}"/>
              </a:ext>
            </a:extLst>
          </p:cNvPr>
          <p:cNvSpPr>
            <a:spLocks noGrp="1"/>
          </p:cNvSpPr>
          <p:nvPr>
            <p:ph type="title"/>
          </p:nvPr>
        </p:nvSpPr>
        <p:spPr/>
        <p:txBody>
          <a:bodyPr>
            <a:normAutofit/>
          </a:bodyPr>
          <a:lstStyle/>
          <a:p>
            <a:pPr algn="l"/>
            <a:r>
              <a:rPr lang="en-GB" dirty="0">
                <a:solidFill>
                  <a:srgbClr val="CA972A"/>
                </a:solidFill>
                <a:latin typeface="Segoe UI" panose="020B0502040204020203" pitchFamily="34" charset="0"/>
                <a:cs typeface="Segoe UI" panose="020B0502040204020203" pitchFamily="34" charset="0"/>
              </a:rPr>
              <a:t>Selection Process</a:t>
            </a:r>
          </a:p>
        </p:txBody>
      </p:sp>
      <p:sp>
        <p:nvSpPr>
          <p:cNvPr id="14" name="Content Placeholder 2">
            <a:extLst>
              <a:ext uri="{FF2B5EF4-FFF2-40B4-BE49-F238E27FC236}">
                <a16:creationId xmlns:a16="http://schemas.microsoft.com/office/drawing/2014/main" id="{4A554756-1912-4A93-9974-1A0AEB9112B2}"/>
              </a:ext>
            </a:extLst>
          </p:cNvPr>
          <p:cNvSpPr>
            <a:spLocks noGrp="1"/>
          </p:cNvSpPr>
          <p:nvPr>
            <p:ph idx="1"/>
          </p:nvPr>
        </p:nvSpPr>
        <p:spPr>
          <a:xfrm>
            <a:off x="457200" y="1417638"/>
            <a:ext cx="8229600" cy="4708525"/>
          </a:xfrm>
        </p:spPr>
        <p:txBody>
          <a:bodyPr>
            <a:normAutofit fontScale="85000" lnSpcReduction="10000"/>
          </a:bodyPr>
          <a:lstStyle/>
          <a:p>
            <a:pPr marL="0" indent="0">
              <a:buNone/>
            </a:pPr>
            <a:r>
              <a:rPr lang="en-US" dirty="0"/>
              <a:t>Applications will be grouped into three bands:</a:t>
            </a:r>
          </a:p>
          <a:p>
            <a:r>
              <a:rPr lang="en-US" dirty="0"/>
              <a:t>Band A: Projects that have scored 80% or above on both ‘strategic fit’ and ‘deliverability, effectiveness and efficiency’ and </a:t>
            </a:r>
            <a:r>
              <a:rPr lang="en-US" b="1" dirty="0"/>
              <a:t>predominantly</a:t>
            </a:r>
            <a:r>
              <a:rPr lang="en-US" dirty="0"/>
              <a:t> </a:t>
            </a:r>
            <a:r>
              <a:rPr lang="en-US" b="1" dirty="0"/>
              <a:t>focus on priority places</a:t>
            </a:r>
            <a:r>
              <a:rPr lang="en-US" dirty="0"/>
              <a:t>.</a:t>
            </a:r>
          </a:p>
          <a:p>
            <a:r>
              <a:rPr lang="en-US" dirty="0"/>
              <a:t>Band B: Projects that have scored 80% or above on both ‘strategic fit’ and ‘deliverability, effectiveness and efficiency’ and </a:t>
            </a:r>
            <a:r>
              <a:rPr lang="en-US" b="1" dirty="0"/>
              <a:t>do not </a:t>
            </a:r>
            <a:r>
              <a:rPr lang="en-US" dirty="0"/>
              <a:t>predominantly focus on priority places</a:t>
            </a:r>
          </a:p>
          <a:p>
            <a:r>
              <a:rPr lang="en-US" dirty="0"/>
              <a:t>Band C: Projects that have scored 50% or above on both ‘strategic fit’ and ‘deliverability, effectiveness and efficiency’ and </a:t>
            </a:r>
            <a:r>
              <a:rPr lang="en-US" b="1" dirty="0"/>
              <a:t>predominantly</a:t>
            </a:r>
            <a:r>
              <a:rPr lang="en-US" dirty="0"/>
              <a:t> </a:t>
            </a:r>
            <a:r>
              <a:rPr lang="en-US" b="1" dirty="0"/>
              <a:t>focus on priority places</a:t>
            </a:r>
          </a:p>
          <a:p>
            <a:endParaRPr lang="en-US" dirty="0"/>
          </a:p>
          <a:p>
            <a:endParaRPr lang="en-GB" dirty="0">
              <a:latin typeface="+mj-lt"/>
              <a:cs typeface="Segoe UI" panose="020B0502040204020203" pitchFamily="34" charset="0"/>
            </a:endParaRPr>
          </a:p>
          <a:p>
            <a:pPr marL="285750" indent="-285750"/>
            <a:endParaRPr lang="en-GB" dirty="0">
              <a:latin typeface="+mj-lt"/>
              <a:cs typeface="Segoe UI" panose="020B0502040204020203" pitchFamily="34" charset="0"/>
            </a:endParaRPr>
          </a:p>
        </p:txBody>
      </p:sp>
    </p:spTree>
    <p:extLst>
      <p:ext uri="{BB962C8B-B14F-4D97-AF65-F5344CB8AC3E}">
        <p14:creationId xmlns:p14="http://schemas.microsoft.com/office/powerpoint/2010/main" val="3659061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8DCB-1BCB-4334-A7B7-A0BB42A29402}"/>
              </a:ext>
            </a:extLst>
          </p:cNvPr>
          <p:cNvSpPr>
            <a:spLocks noGrp="1"/>
          </p:cNvSpPr>
          <p:nvPr>
            <p:ph type="title"/>
          </p:nvPr>
        </p:nvSpPr>
        <p:spPr/>
        <p:txBody>
          <a:bodyPr>
            <a:normAutofit/>
          </a:bodyPr>
          <a:lstStyle/>
          <a:p>
            <a:pPr algn="l"/>
            <a:r>
              <a:rPr lang="en-GB" dirty="0">
                <a:solidFill>
                  <a:srgbClr val="CA972A"/>
                </a:solidFill>
                <a:latin typeface="Segoe UI" panose="020B0502040204020203" pitchFamily="34" charset="0"/>
                <a:cs typeface="Segoe UI" panose="020B0502040204020203" pitchFamily="34" charset="0"/>
              </a:rPr>
              <a:t>Selection Process</a:t>
            </a:r>
          </a:p>
        </p:txBody>
      </p:sp>
      <p:sp>
        <p:nvSpPr>
          <p:cNvPr id="14" name="Content Placeholder 2">
            <a:extLst>
              <a:ext uri="{FF2B5EF4-FFF2-40B4-BE49-F238E27FC236}">
                <a16:creationId xmlns:a16="http://schemas.microsoft.com/office/drawing/2014/main" id="{4A554756-1912-4A93-9974-1A0AEB9112B2}"/>
              </a:ext>
            </a:extLst>
          </p:cNvPr>
          <p:cNvSpPr>
            <a:spLocks noGrp="1"/>
          </p:cNvSpPr>
          <p:nvPr>
            <p:ph idx="1"/>
          </p:nvPr>
        </p:nvSpPr>
        <p:spPr>
          <a:xfrm>
            <a:off x="457200" y="1417638"/>
            <a:ext cx="8229600" cy="4708525"/>
          </a:xfrm>
        </p:spPr>
        <p:txBody>
          <a:bodyPr>
            <a:normAutofit lnSpcReduction="10000"/>
          </a:bodyPr>
          <a:lstStyle/>
          <a:p>
            <a:r>
              <a:rPr lang="en-US" dirty="0"/>
              <a:t>To assess the </a:t>
            </a:r>
            <a:r>
              <a:rPr lang="en-US" b="1" dirty="0"/>
              <a:t>predominant focus </a:t>
            </a:r>
            <a:r>
              <a:rPr lang="en-US" dirty="0"/>
              <a:t>of the project we will determine whether the majority of spend (51% or over) is in priority places listed </a:t>
            </a:r>
            <a:r>
              <a:rPr lang="en-US" dirty="0">
                <a:hlinkClick r:id="rId3"/>
              </a:rPr>
              <a:t>here</a:t>
            </a:r>
            <a:r>
              <a:rPr lang="en-US" dirty="0"/>
              <a:t>. </a:t>
            </a:r>
          </a:p>
          <a:p>
            <a:r>
              <a:rPr lang="en-US" dirty="0"/>
              <a:t>Project applicants have been asked to set out the amount of spend in each place on the application form.</a:t>
            </a:r>
          </a:p>
          <a:p>
            <a:r>
              <a:rPr lang="en-US" dirty="0"/>
              <a:t>Approval of all projects selected will be subject to the UK Government selection process.</a:t>
            </a:r>
          </a:p>
          <a:p>
            <a:pPr marL="0" indent="0">
              <a:buNone/>
            </a:pPr>
            <a:endParaRPr lang="en-GB" dirty="0">
              <a:latin typeface="+mj-lt"/>
              <a:cs typeface="Segoe UI" panose="020B0502040204020203" pitchFamily="34" charset="0"/>
            </a:endParaRPr>
          </a:p>
          <a:p>
            <a:pPr marL="285750" indent="-285750"/>
            <a:endParaRPr lang="en-GB" dirty="0">
              <a:latin typeface="+mj-lt"/>
              <a:cs typeface="Segoe UI" panose="020B0502040204020203" pitchFamily="34" charset="0"/>
            </a:endParaRPr>
          </a:p>
        </p:txBody>
      </p:sp>
    </p:spTree>
    <p:extLst>
      <p:ext uri="{BB962C8B-B14F-4D97-AF65-F5344CB8AC3E}">
        <p14:creationId xmlns:p14="http://schemas.microsoft.com/office/powerpoint/2010/main" val="566256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64A78-7683-426A-B2B5-86E07FA382A5}"/>
              </a:ext>
            </a:extLst>
          </p:cNvPr>
          <p:cNvSpPr>
            <a:spLocks noGrp="1"/>
          </p:cNvSpPr>
          <p:nvPr>
            <p:ph type="title"/>
          </p:nvPr>
        </p:nvSpPr>
        <p:spPr/>
        <p:txBody>
          <a:bodyPr>
            <a:normAutofit fontScale="90000"/>
          </a:bodyPr>
          <a:lstStyle/>
          <a:p>
            <a:pPr algn="l"/>
            <a:r>
              <a:rPr lang="en-GB" dirty="0">
                <a:solidFill>
                  <a:srgbClr val="CA972A"/>
                </a:solidFill>
                <a:latin typeface="Segoe UI" panose="020B0502040204020203" pitchFamily="34" charset="0"/>
                <a:cs typeface="Segoe UI" panose="020B0502040204020203" pitchFamily="34" charset="0"/>
              </a:rPr>
              <a:t>Build Back Better – Plan for Growth</a:t>
            </a:r>
          </a:p>
        </p:txBody>
      </p:sp>
      <p:sp>
        <p:nvSpPr>
          <p:cNvPr id="3" name="Content Placeholder 2">
            <a:extLst>
              <a:ext uri="{FF2B5EF4-FFF2-40B4-BE49-F238E27FC236}">
                <a16:creationId xmlns:a16="http://schemas.microsoft.com/office/drawing/2014/main" id="{15C7603A-D58F-49BD-B306-207C1F8BCA00}"/>
              </a:ext>
            </a:extLst>
          </p:cNvPr>
          <p:cNvSpPr>
            <a:spLocks noGrp="1"/>
          </p:cNvSpPr>
          <p:nvPr>
            <p:ph idx="1"/>
          </p:nvPr>
        </p:nvSpPr>
        <p:spPr>
          <a:xfrm>
            <a:off x="378542" y="1341574"/>
            <a:ext cx="8308258" cy="4754425"/>
          </a:xfrm>
        </p:spPr>
        <p:txBody>
          <a:bodyPr>
            <a:normAutofit fontScale="85000" lnSpcReduction="20000"/>
          </a:bodyPr>
          <a:lstStyle/>
          <a:p>
            <a:pPr marL="0" indent="0">
              <a:buNone/>
            </a:pPr>
            <a:r>
              <a:rPr lang="en-GB" dirty="0"/>
              <a:t>The government’s plan for growth (published March 21)</a:t>
            </a:r>
          </a:p>
          <a:p>
            <a:pPr marL="0" indent="0">
              <a:buNone/>
            </a:pPr>
            <a:endParaRPr lang="en-GB" dirty="0"/>
          </a:p>
          <a:p>
            <a:pPr marL="0" indent="0">
              <a:buNone/>
            </a:pPr>
            <a:r>
              <a:rPr lang="en-GB" dirty="0"/>
              <a:t>Three Core Pillars</a:t>
            </a:r>
          </a:p>
          <a:p>
            <a:r>
              <a:rPr lang="en-GB" dirty="0"/>
              <a:t>Infrastructure</a:t>
            </a:r>
          </a:p>
          <a:p>
            <a:r>
              <a:rPr lang="en-GB" dirty="0"/>
              <a:t>Skills</a:t>
            </a:r>
          </a:p>
          <a:p>
            <a:r>
              <a:rPr lang="en-GB" dirty="0"/>
              <a:t>Innovation</a:t>
            </a:r>
          </a:p>
          <a:p>
            <a:endParaRPr lang="en-GB" dirty="0"/>
          </a:p>
          <a:p>
            <a:pPr marL="0" indent="0">
              <a:buNone/>
            </a:pPr>
            <a:r>
              <a:rPr lang="en-GB" dirty="0"/>
              <a:t>The growth will drive </a:t>
            </a:r>
          </a:p>
          <a:p>
            <a:r>
              <a:rPr lang="en-GB" dirty="0"/>
              <a:t>Levelling up every part of the UK</a:t>
            </a:r>
          </a:p>
          <a:p>
            <a:r>
              <a:rPr lang="en-GB" dirty="0"/>
              <a:t>Supports the transition to net zero</a:t>
            </a:r>
          </a:p>
          <a:p>
            <a:r>
              <a:rPr lang="en-GB" dirty="0"/>
              <a:t>supports the vision for Global Britain</a:t>
            </a:r>
          </a:p>
          <a:p>
            <a:pPr lvl="0"/>
            <a:endParaRPr lang="en-GB" dirty="0">
              <a:latin typeface="+mj-lt"/>
              <a:cs typeface="Segoe UI" panose="020B0502040204020203" pitchFamily="34" charset="0"/>
            </a:endParaRPr>
          </a:p>
        </p:txBody>
      </p:sp>
    </p:spTree>
    <p:extLst>
      <p:ext uri="{BB962C8B-B14F-4D97-AF65-F5344CB8AC3E}">
        <p14:creationId xmlns:p14="http://schemas.microsoft.com/office/powerpoint/2010/main" val="38776838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3B9673-AC28-4242-BEA9-5FC1F399F00F}"/>
              </a:ext>
            </a:extLst>
          </p:cNvPr>
          <p:cNvSpPr txBox="1"/>
          <p:nvPr/>
        </p:nvSpPr>
        <p:spPr>
          <a:xfrm>
            <a:off x="567688" y="2410064"/>
            <a:ext cx="7488832" cy="1200329"/>
          </a:xfrm>
          <a:prstGeom prst="rect">
            <a:avLst/>
          </a:prstGeom>
          <a:noFill/>
        </p:spPr>
        <p:txBody>
          <a:bodyPr wrap="square" rtlCol="0">
            <a:spAutoFit/>
          </a:bodyPr>
          <a:lstStyle/>
          <a:p>
            <a:r>
              <a:rPr lang="en-GB" sz="3600" dirty="0">
                <a:solidFill>
                  <a:schemeClr val="bg1"/>
                </a:solidFill>
                <a:latin typeface="Segoe UI Semibold" panose="020B0702040204020203" pitchFamily="34" charset="0"/>
                <a:cs typeface="Segoe UI Semibold" panose="020B0702040204020203" pitchFamily="34" charset="0"/>
              </a:rPr>
              <a:t>Payments &amp; Monitoring arrangements</a:t>
            </a:r>
          </a:p>
        </p:txBody>
      </p:sp>
      <p:pic>
        <p:nvPicPr>
          <p:cNvPr id="4" name="Picture 3" descr="UK Government logo">
            <a:extLst>
              <a:ext uri="{FF2B5EF4-FFF2-40B4-BE49-F238E27FC236}">
                <a16:creationId xmlns:a16="http://schemas.microsoft.com/office/drawing/2014/main" id="{CE36C0A9-C45B-4706-8177-DA25BDC98BCB}"/>
              </a:ext>
            </a:extLst>
          </p:cNvPr>
          <p:cNvPicPr/>
          <p:nvPr/>
        </p:nvPicPr>
        <p:blipFill>
          <a:blip r:embed="rId3">
            <a:extLst>
              <a:ext uri="{28A0092B-C50C-407E-A947-70E740481C1C}">
                <a14:useLocalDpi xmlns:a14="http://schemas.microsoft.com/office/drawing/2010/main" val="0"/>
              </a:ext>
            </a:extLst>
          </a:blip>
          <a:stretch>
            <a:fillRect/>
          </a:stretch>
        </p:blipFill>
        <p:spPr>
          <a:xfrm>
            <a:off x="675248" y="355174"/>
            <a:ext cx="2385646" cy="988029"/>
          </a:xfrm>
          <a:prstGeom prst="rect">
            <a:avLst/>
          </a:prstGeom>
        </p:spPr>
      </p:pic>
    </p:spTree>
    <p:extLst>
      <p:ext uri="{BB962C8B-B14F-4D97-AF65-F5344CB8AC3E}">
        <p14:creationId xmlns:p14="http://schemas.microsoft.com/office/powerpoint/2010/main" val="33559797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8DCB-1BCB-4334-A7B7-A0BB42A29402}"/>
              </a:ext>
            </a:extLst>
          </p:cNvPr>
          <p:cNvSpPr>
            <a:spLocks noGrp="1"/>
          </p:cNvSpPr>
          <p:nvPr>
            <p:ph type="title"/>
          </p:nvPr>
        </p:nvSpPr>
        <p:spPr/>
        <p:txBody>
          <a:bodyPr>
            <a:normAutofit/>
          </a:bodyPr>
          <a:lstStyle/>
          <a:p>
            <a:pPr algn="l"/>
            <a:r>
              <a:rPr lang="en-GB" dirty="0">
                <a:solidFill>
                  <a:srgbClr val="CA972A"/>
                </a:solidFill>
                <a:latin typeface="Segoe UI" panose="020B0502040204020203" pitchFamily="34" charset="0"/>
                <a:cs typeface="Segoe UI" panose="020B0502040204020203" pitchFamily="34" charset="0"/>
              </a:rPr>
              <a:t>Payments &amp; Monitoring</a:t>
            </a:r>
          </a:p>
        </p:txBody>
      </p:sp>
      <p:sp>
        <p:nvSpPr>
          <p:cNvPr id="14" name="Content Placeholder 2">
            <a:extLst>
              <a:ext uri="{FF2B5EF4-FFF2-40B4-BE49-F238E27FC236}">
                <a16:creationId xmlns:a16="http://schemas.microsoft.com/office/drawing/2014/main" id="{4A554756-1912-4A93-9974-1A0AEB9112B2}"/>
              </a:ext>
            </a:extLst>
          </p:cNvPr>
          <p:cNvSpPr>
            <a:spLocks noGrp="1"/>
          </p:cNvSpPr>
          <p:nvPr>
            <p:ph idx="1"/>
          </p:nvPr>
        </p:nvSpPr>
        <p:spPr>
          <a:xfrm>
            <a:off x="457200" y="1417638"/>
            <a:ext cx="8229600" cy="4708525"/>
          </a:xfrm>
        </p:spPr>
        <p:txBody>
          <a:bodyPr>
            <a:normAutofit fontScale="92500" lnSpcReduction="10000"/>
          </a:bodyPr>
          <a:lstStyle/>
          <a:p>
            <a:pPr marL="0" indent="0">
              <a:buNone/>
            </a:pPr>
            <a:r>
              <a:rPr lang="en-GB" dirty="0"/>
              <a:t>Subject to further guidance from UK Government SCC to establish appropriate and proportionate systems and processes to:</a:t>
            </a:r>
          </a:p>
          <a:p>
            <a:r>
              <a:rPr lang="en-GB" dirty="0"/>
              <a:t>manage payments to project deliverers, preventing unnecessary financial stress for project deliverers, particularly those in the voluntary and community sector.</a:t>
            </a:r>
          </a:p>
          <a:p>
            <a:pPr lvl="0"/>
            <a:r>
              <a:rPr lang="en-GB" dirty="0"/>
              <a:t>monitor performance of project deliverers</a:t>
            </a:r>
          </a:p>
          <a:p>
            <a:pPr lvl="0"/>
            <a:r>
              <a:rPr lang="en-GB" dirty="0"/>
              <a:t>ensure that money has been spent in line with the funding agreement</a:t>
            </a:r>
          </a:p>
          <a:p>
            <a:pPr marL="0" indent="0">
              <a:buNone/>
            </a:pPr>
            <a:endParaRPr lang="en-GB" dirty="0">
              <a:latin typeface="+mj-lt"/>
              <a:cs typeface="Segoe UI" panose="020B0502040204020203" pitchFamily="34" charset="0"/>
            </a:endParaRPr>
          </a:p>
        </p:txBody>
      </p:sp>
    </p:spTree>
    <p:extLst>
      <p:ext uri="{BB962C8B-B14F-4D97-AF65-F5344CB8AC3E}">
        <p14:creationId xmlns:p14="http://schemas.microsoft.com/office/powerpoint/2010/main" val="6973655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8DCB-1BCB-4334-A7B7-A0BB42A29402}"/>
              </a:ext>
            </a:extLst>
          </p:cNvPr>
          <p:cNvSpPr>
            <a:spLocks noGrp="1"/>
          </p:cNvSpPr>
          <p:nvPr>
            <p:ph type="title"/>
          </p:nvPr>
        </p:nvSpPr>
        <p:spPr/>
        <p:txBody>
          <a:bodyPr>
            <a:normAutofit/>
          </a:bodyPr>
          <a:lstStyle/>
          <a:p>
            <a:pPr algn="l"/>
            <a:r>
              <a:rPr lang="en-GB" dirty="0">
                <a:solidFill>
                  <a:srgbClr val="CA972A"/>
                </a:solidFill>
                <a:latin typeface="Segoe UI" panose="020B0502040204020203" pitchFamily="34" charset="0"/>
                <a:cs typeface="Segoe UI" panose="020B0502040204020203" pitchFamily="34" charset="0"/>
              </a:rPr>
              <a:t>Payments &amp; Monitoring</a:t>
            </a:r>
          </a:p>
        </p:txBody>
      </p:sp>
      <p:sp>
        <p:nvSpPr>
          <p:cNvPr id="14" name="Content Placeholder 2">
            <a:extLst>
              <a:ext uri="{FF2B5EF4-FFF2-40B4-BE49-F238E27FC236}">
                <a16:creationId xmlns:a16="http://schemas.microsoft.com/office/drawing/2014/main" id="{4A554756-1912-4A93-9974-1A0AEB9112B2}"/>
              </a:ext>
            </a:extLst>
          </p:cNvPr>
          <p:cNvSpPr>
            <a:spLocks noGrp="1"/>
          </p:cNvSpPr>
          <p:nvPr>
            <p:ph idx="1"/>
          </p:nvPr>
        </p:nvSpPr>
        <p:spPr>
          <a:xfrm>
            <a:off x="457200" y="1417638"/>
            <a:ext cx="8229600" cy="4708525"/>
          </a:xfrm>
        </p:spPr>
        <p:txBody>
          <a:bodyPr>
            <a:normAutofit fontScale="77500" lnSpcReduction="20000"/>
          </a:bodyPr>
          <a:lstStyle/>
          <a:p>
            <a:r>
              <a:rPr lang="en-GB" dirty="0"/>
              <a:t>SCC to monitor the expenditure incurred under each UKCRF project and be able to report on each project as part of progress reports to the Secretary of State. </a:t>
            </a:r>
          </a:p>
          <a:p>
            <a:r>
              <a:rPr lang="en-GB" dirty="0"/>
              <a:t>As a minimum, payments to project deliverers should be supported by a grant claim from the project deliverers that sets out the amount of total expenditure incurred and the amount being requested from the Lead Authority. </a:t>
            </a:r>
          </a:p>
          <a:p>
            <a:r>
              <a:rPr lang="en-GB" dirty="0"/>
              <a:t>The Secretary of State will recover any such unused funds from the Lead Authority.   </a:t>
            </a:r>
          </a:p>
          <a:p>
            <a:r>
              <a:rPr lang="en-GB" dirty="0"/>
              <a:t>SCC to establish a monitoring process to identify possible weaknesses or risks in the delivery of projects and provide for corrective action to be taken. These processes should be proportionate to the scale and complexity of and risk attached to projects.</a:t>
            </a:r>
          </a:p>
          <a:p>
            <a:pPr marL="0" indent="0">
              <a:buNone/>
            </a:pPr>
            <a:endParaRPr lang="en-GB" dirty="0">
              <a:latin typeface="+mj-lt"/>
              <a:cs typeface="Segoe UI" panose="020B0502040204020203" pitchFamily="34" charset="0"/>
            </a:endParaRPr>
          </a:p>
        </p:txBody>
      </p:sp>
    </p:spTree>
    <p:extLst>
      <p:ext uri="{BB962C8B-B14F-4D97-AF65-F5344CB8AC3E}">
        <p14:creationId xmlns:p14="http://schemas.microsoft.com/office/powerpoint/2010/main" val="21534206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8DCB-1BCB-4334-A7B7-A0BB42A29402}"/>
              </a:ext>
            </a:extLst>
          </p:cNvPr>
          <p:cNvSpPr>
            <a:spLocks noGrp="1"/>
          </p:cNvSpPr>
          <p:nvPr>
            <p:ph type="title"/>
          </p:nvPr>
        </p:nvSpPr>
        <p:spPr/>
        <p:txBody>
          <a:bodyPr>
            <a:normAutofit/>
          </a:bodyPr>
          <a:lstStyle/>
          <a:p>
            <a:pPr algn="l"/>
            <a:r>
              <a:rPr lang="en-GB" dirty="0">
                <a:solidFill>
                  <a:srgbClr val="CA972A"/>
                </a:solidFill>
                <a:latin typeface="Segoe UI" panose="020B0502040204020203" pitchFamily="34" charset="0"/>
                <a:cs typeface="Segoe UI" panose="020B0502040204020203" pitchFamily="34" charset="0"/>
              </a:rPr>
              <a:t>Payments &amp; Monitoring</a:t>
            </a:r>
          </a:p>
        </p:txBody>
      </p:sp>
      <p:sp>
        <p:nvSpPr>
          <p:cNvPr id="14" name="Content Placeholder 2">
            <a:extLst>
              <a:ext uri="{FF2B5EF4-FFF2-40B4-BE49-F238E27FC236}">
                <a16:creationId xmlns:a16="http://schemas.microsoft.com/office/drawing/2014/main" id="{4A554756-1912-4A93-9974-1A0AEB9112B2}"/>
              </a:ext>
            </a:extLst>
          </p:cNvPr>
          <p:cNvSpPr>
            <a:spLocks noGrp="1"/>
          </p:cNvSpPr>
          <p:nvPr>
            <p:ph idx="1"/>
          </p:nvPr>
        </p:nvSpPr>
        <p:spPr>
          <a:xfrm>
            <a:off x="457200" y="1417638"/>
            <a:ext cx="8229600" cy="4708525"/>
          </a:xfrm>
        </p:spPr>
        <p:txBody>
          <a:bodyPr>
            <a:normAutofit/>
          </a:bodyPr>
          <a:lstStyle/>
          <a:p>
            <a:r>
              <a:rPr lang="en-GB" dirty="0">
                <a:latin typeface="+mj-lt"/>
                <a:cs typeface="Segoe UI" panose="020B0502040204020203" pitchFamily="34" charset="0"/>
              </a:rPr>
              <a:t>We are awaiting publication of further guidance on:</a:t>
            </a:r>
          </a:p>
          <a:p>
            <a:pPr lvl="1"/>
            <a:r>
              <a:rPr lang="en-GB" dirty="0">
                <a:latin typeface="+mj-lt"/>
                <a:cs typeface="Segoe UI" panose="020B0502040204020203" pitchFamily="34" charset="0"/>
              </a:rPr>
              <a:t>Assurance</a:t>
            </a:r>
          </a:p>
          <a:p>
            <a:pPr lvl="1"/>
            <a:r>
              <a:rPr lang="en-GB" dirty="0">
                <a:latin typeface="+mj-lt"/>
                <a:cs typeface="Segoe UI" panose="020B0502040204020203" pitchFamily="34" charset="0"/>
              </a:rPr>
              <a:t>Monitoring &amp; data requirements</a:t>
            </a:r>
          </a:p>
          <a:p>
            <a:pPr lvl="1"/>
            <a:r>
              <a:rPr lang="en-GB" dirty="0">
                <a:latin typeface="+mj-lt"/>
                <a:cs typeface="Segoe UI" panose="020B0502040204020203" pitchFamily="34" charset="0"/>
              </a:rPr>
              <a:t>Evaluation</a:t>
            </a:r>
          </a:p>
          <a:p>
            <a:pPr lvl="1"/>
            <a:r>
              <a:rPr lang="en-GB" dirty="0">
                <a:latin typeface="+mj-lt"/>
                <a:cs typeface="Segoe UI" panose="020B0502040204020203" pitchFamily="34" charset="0"/>
              </a:rPr>
              <a:t>Funding agreement</a:t>
            </a:r>
          </a:p>
          <a:p>
            <a:pPr marL="457200" lvl="1" indent="0">
              <a:buNone/>
            </a:pPr>
            <a:endParaRPr lang="en-GB" dirty="0">
              <a:latin typeface="+mj-lt"/>
              <a:cs typeface="Segoe UI" panose="020B0502040204020203" pitchFamily="34" charset="0"/>
            </a:endParaRPr>
          </a:p>
          <a:p>
            <a:pPr marL="457200" lvl="1" indent="0">
              <a:buNone/>
            </a:pPr>
            <a:r>
              <a:rPr lang="en-GB" dirty="0">
                <a:latin typeface="+mj-lt"/>
                <a:cs typeface="Segoe UI" panose="020B0502040204020203" pitchFamily="34" charset="0"/>
              </a:rPr>
              <a:t>Once received this will be available on SCC website</a:t>
            </a:r>
          </a:p>
          <a:p>
            <a:pPr lvl="1"/>
            <a:endParaRPr lang="en-GB" dirty="0">
              <a:latin typeface="+mj-lt"/>
              <a:cs typeface="Segoe UI" panose="020B0502040204020203" pitchFamily="34" charset="0"/>
            </a:endParaRPr>
          </a:p>
        </p:txBody>
      </p:sp>
    </p:spTree>
    <p:extLst>
      <p:ext uri="{BB962C8B-B14F-4D97-AF65-F5344CB8AC3E}">
        <p14:creationId xmlns:p14="http://schemas.microsoft.com/office/powerpoint/2010/main" val="26365579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3B9673-AC28-4242-BEA9-5FC1F399F00F}"/>
              </a:ext>
            </a:extLst>
          </p:cNvPr>
          <p:cNvSpPr txBox="1"/>
          <p:nvPr/>
        </p:nvSpPr>
        <p:spPr>
          <a:xfrm>
            <a:off x="567688" y="2410064"/>
            <a:ext cx="7488832" cy="646331"/>
          </a:xfrm>
          <a:prstGeom prst="rect">
            <a:avLst/>
          </a:prstGeom>
          <a:noFill/>
        </p:spPr>
        <p:txBody>
          <a:bodyPr wrap="square" rtlCol="0">
            <a:spAutoFit/>
          </a:bodyPr>
          <a:lstStyle/>
          <a:p>
            <a:r>
              <a:rPr lang="en-GB" sz="3600" dirty="0">
                <a:solidFill>
                  <a:schemeClr val="bg1"/>
                </a:solidFill>
                <a:latin typeface="Segoe UI Semibold" panose="020B0702040204020203" pitchFamily="34" charset="0"/>
                <a:cs typeface="Segoe UI Semibold" panose="020B0702040204020203" pitchFamily="34" charset="0"/>
              </a:rPr>
              <a:t>Timeline</a:t>
            </a:r>
          </a:p>
        </p:txBody>
      </p:sp>
      <p:pic>
        <p:nvPicPr>
          <p:cNvPr id="4" name="Picture 3" descr="UK Government logo">
            <a:extLst>
              <a:ext uri="{FF2B5EF4-FFF2-40B4-BE49-F238E27FC236}">
                <a16:creationId xmlns:a16="http://schemas.microsoft.com/office/drawing/2014/main" id="{CE36C0A9-C45B-4706-8177-DA25BDC98BCB}"/>
              </a:ext>
            </a:extLst>
          </p:cNvPr>
          <p:cNvPicPr/>
          <p:nvPr/>
        </p:nvPicPr>
        <p:blipFill>
          <a:blip r:embed="rId3">
            <a:extLst>
              <a:ext uri="{28A0092B-C50C-407E-A947-70E740481C1C}">
                <a14:useLocalDpi xmlns:a14="http://schemas.microsoft.com/office/drawing/2010/main" val="0"/>
              </a:ext>
            </a:extLst>
          </a:blip>
          <a:stretch>
            <a:fillRect/>
          </a:stretch>
        </p:blipFill>
        <p:spPr>
          <a:xfrm>
            <a:off x="675248" y="355174"/>
            <a:ext cx="2385646" cy="988029"/>
          </a:xfrm>
          <a:prstGeom prst="rect">
            <a:avLst/>
          </a:prstGeom>
        </p:spPr>
      </p:pic>
    </p:spTree>
    <p:extLst>
      <p:ext uri="{BB962C8B-B14F-4D97-AF65-F5344CB8AC3E}">
        <p14:creationId xmlns:p14="http://schemas.microsoft.com/office/powerpoint/2010/main" val="13742555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8DCB-1BCB-4334-A7B7-A0BB42A29402}"/>
              </a:ext>
            </a:extLst>
          </p:cNvPr>
          <p:cNvSpPr>
            <a:spLocks noGrp="1"/>
          </p:cNvSpPr>
          <p:nvPr>
            <p:ph type="title"/>
          </p:nvPr>
        </p:nvSpPr>
        <p:spPr/>
        <p:txBody>
          <a:bodyPr>
            <a:normAutofit/>
          </a:bodyPr>
          <a:lstStyle/>
          <a:p>
            <a:pPr algn="l"/>
            <a:r>
              <a:rPr lang="en-GB" dirty="0">
                <a:solidFill>
                  <a:srgbClr val="CA972A"/>
                </a:solidFill>
                <a:latin typeface="Segoe UI" panose="020B0502040204020203" pitchFamily="34" charset="0"/>
                <a:cs typeface="Segoe UI" panose="020B0502040204020203" pitchFamily="34" charset="0"/>
              </a:rPr>
              <a:t>Timeline</a:t>
            </a:r>
          </a:p>
        </p:txBody>
      </p:sp>
      <p:graphicFrame>
        <p:nvGraphicFramePr>
          <p:cNvPr id="3" name="Content Placeholder 2">
            <a:extLst>
              <a:ext uri="{FF2B5EF4-FFF2-40B4-BE49-F238E27FC236}">
                <a16:creationId xmlns:a16="http://schemas.microsoft.com/office/drawing/2014/main" id="{3404E2FB-49CB-4050-9ABC-85098702A6DC}"/>
              </a:ext>
            </a:extLst>
          </p:cNvPr>
          <p:cNvGraphicFramePr>
            <a:graphicFrameLocks noGrp="1"/>
          </p:cNvGraphicFramePr>
          <p:nvPr>
            <p:ph idx="1"/>
            <p:extLst>
              <p:ext uri="{D42A27DB-BD31-4B8C-83A1-F6EECF244321}">
                <p14:modId xmlns:p14="http://schemas.microsoft.com/office/powerpoint/2010/main" val="2640347403"/>
              </p:ext>
            </p:extLst>
          </p:nvPr>
        </p:nvGraphicFramePr>
        <p:xfrm>
          <a:off x="1841500" y="1606645"/>
          <a:ext cx="5461000" cy="4153791"/>
        </p:xfrm>
        <a:graphic>
          <a:graphicData uri="http://schemas.openxmlformats.org/drawingml/2006/table">
            <a:tbl>
              <a:tblPr firstRow="1" firstCol="1" bandRow="1"/>
              <a:tblGrid>
                <a:gridCol w="2946400">
                  <a:extLst>
                    <a:ext uri="{9D8B030D-6E8A-4147-A177-3AD203B41FA5}">
                      <a16:colId xmlns:a16="http://schemas.microsoft.com/office/drawing/2014/main" val="2460736414"/>
                    </a:ext>
                  </a:extLst>
                </a:gridCol>
                <a:gridCol w="2514600">
                  <a:extLst>
                    <a:ext uri="{9D8B030D-6E8A-4147-A177-3AD203B41FA5}">
                      <a16:colId xmlns:a16="http://schemas.microsoft.com/office/drawing/2014/main" val="2239170139"/>
                    </a:ext>
                  </a:extLst>
                </a:gridCol>
              </a:tblGrid>
              <a:tr h="0">
                <a:tc>
                  <a:txBody>
                    <a:bodyPr/>
                    <a:lstStyle/>
                    <a:p>
                      <a:pPr>
                        <a:lnSpc>
                          <a:spcPct val="107000"/>
                        </a:lnSpc>
                        <a:spcAft>
                          <a:spcPts val="800"/>
                        </a:spcAft>
                      </a:pPr>
                      <a:r>
                        <a:rPr lang="en-GB"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Task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nSpc>
                          <a:spcPct val="107000"/>
                        </a:lnSpc>
                        <a:spcAft>
                          <a:spcPts val="800"/>
                        </a:spcAft>
                      </a:pPr>
                      <a:r>
                        <a:rPr lang="en-GB"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Timeline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139329788"/>
                  </a:ext>
                </a:extLst>
              </a:tr>
              <a:tr h="0">
                <a:tc>
                  <a:txBody>
                    <a:bodyPr/>
                    <a:lstStyle/>
                    <a:p>
                      <a:pPr>
                        <a:lnSpc>
                          <a:spcPct val="107000"/>
                        </a:lnSpc>
                        <a:spcAft>
                          <a:spcPts val="800"/>
                        </a:spcAft>
                      </a:pPr>
                      <a:r>
                        <a:rPr lang="en-GB"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Event /publish bidding documents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16.4.21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1741128"/>
                  </a:ext>
                </a:extLst>
              </a:tr>
              <a:tr h="0">
                <a:tc>
                  <a:txBody>
                    <a:bodyPr/>
                    <a:lstStyle/>
                    <a:p>
                      <a:pPr>
                        <a:lnSpc>
                          <a:spcPct val="107000"/>
                        </a:lnSpc>
                        <a:spcAft>
                          <a:spcPts val="800"/>
                        </a:spcAft>
                      </a:pPr>
                      <a:r>
                        <a:rPr lang="en-GB"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Project Bid Applicant workshops/surgeries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26.4.21 – 7.5.21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7750489"/>
                  </a:ext>
                </a:extLst>
              </a:tr>
              <a:tr h="0">
                <a:tc>
                  <a:txBody>
                    <a:bodyPr/>
                    <a:lstStyle/>
                    <a:p>
                      <a:pPr>
                        <a:lnSpc>
                          <a:spcPct val="107000"/>
                        </a:lnSpc>
                        <a:spcAft>
                          <a:spcPts val="800"/>
                        </a:spcAft>
                      </a:pPr>
                      <a:r>
                        <a:rPr lang="en-GB" sz="16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Bids returned by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14.5.21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9907189"/>
                  </a:ext>
                </a:extLst>
              </a:tr>
              <a:tr h="0">
                <a:tc>
                  <a:txBody>
                    <a:bodyPr/>
                    <a:lstStyle/>
                    <a:p>
                      <a:pPr>
                        <a:lnSpc>
                          <a:spcPct val="107000"/>
                        </a:lnSpc>
                        <a:spcAft>
                          <a:spcPts val="800"/>
                        </a:spcAft>
                      </a:pPr>
                      <a:r>
                        <a:rPr lang="en-GB"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Review applications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17.5.21 – 11.6.21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3265607"/>
                  </a:ext>
                </a:extLst>
              </a:tr>
              <a:tr h="0">
                <a:tc>
                  <a:txBody>
                    <a:bodyPr/>
                    <a:lstStyle/>
                    <a:p>
                      <a:pPr>
                        <a:lnSpc>
                          <a:spcPct val="107000"/>
                        </a:lnSpc>
                        <a:spcAft>
                          <a:spcPts val="8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7880991"/>
                  </a:ext>
                </a:extLst>
              </a:tr>
              <a:tr h="0">
                <a:tc>
                  <a:txBody>
                    <a:bodyPr/>
                    <a:lstStyle/>
                    <a:p>
                      <a:pPr>
                        <a:lnSpc>
                          <a:spcPct val="107000"/>
                        </a:lnSpc>
                        <a:spcAft>
                          <a:spcPts val="800"/>
                        </a:spcAft>
                      </a:pPr>
                      <a:r>
                        <a:rPr lang="en-GB"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Submit Staffordshire CRF Programme of Projects (Annex 1) to UK Government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18.6.21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6670062"/>
                  </a:ext>
                </a:extLst>
              </a:tr>
              <a:tr h="0">
                <a:tc>
                  <a:txBody>
                    <a:bodyPr/>
                    <a:lstStyle/>
                    <a:p>
                      <a:pPr>
                        <a:lnSpc>
                          <a:spcPct val="107000"/>
                        </a:lnSpc>
                        <a:spcAft>
                          <a:spcPts val="800"/>
                        </a:spcAft>
                      </a:pPr>
                      <a:r>
                        <a:rPr lang="en-GB"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UK Government announce successful projects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31.7.21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3663920"/>
                  </a:ext>
                </a:extLst>
              </a:tr>
              <a:tr h="0">
                <a:tc>
                  <a:txBody>
                    <a:bodyPr/>
                    <a:lstStyle/>
                    <a:p>
                      <a:pPr>
                        <a:lnSpc>
                          <a:spcPct val="107000"/>
                        </a:lnSpc>
                        <a:spcAft>
                          <a:spcPts val="800"/>
                        </a:spcAft>
                      </a:pPr>
                      <a:r>
                        <a:rPr lang="en-GB" sz="16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SCC issue funding agreements/project start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August 21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2938331"/>
                  </a:ext>
                </a:extLst>
              </a:tr>
              <a:tr h="0">
                <a:tc>
                  <a:txBody>
                    <a:bodyPr/>
                    <a:lstStyle/>
                    <a:p>
                      <a:pPr>
                        <a:lnSpc>
                          <a:spcPct val="107000"/>
                        </a:lnSpc>
                        <a:spcAft>
                          <a:spcPts val="800"/>
                        </a:spcAft>
                      </a:pPr>
                      <a:r>
                        <a:rPr lang="en-GB"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Projects completed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31.3.22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0231673"/>
                  </a:ext>
                </a:extLst>
              </a:tr>
            </a:tbl>
          </a:graphicData>
        </a:graphic>
      </p:graphicFrame>
    </p:spTree>
    <p:extLst>
      <p:ext uri="{BB962C8B-B14F-4D97-AF65-F5344CB8AC3E}">
        <p14:creationId xmlns:p14="http://schemas.microsoft.com/office/powerpoint/2010/main" val="11212376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3B9673-AC28-4242-BEA9-5FC1F399F00F}"/>
              </a:ext>
            </a:extLst>
          </p:cNvPr>
          <p:cNvSpPr txBox="1"/>
          <p:nvPr/>
        </p:nvSpPr>
        <p:spPr>
          <a:xfrm>
            <a:off x="567688" y="2410064"/>
            <a:ext cx="7488832" cy="646331"/>
          </a:xfrm>
          <a:prstGeom prst="rect">
            <a:avLst/>
          </a:prstGeom>
          <a:noFill/>
        </p:spPr>
        <p:txBody>
          <a:bodyPr wrap="square" rtlCol="0">
            <a:spAutoFit/>
          </a:bodyPr>
          <a:lstStyle/>
          <a:p>
            <a:r>
              <a:rPr lang="en-GB" sz="3600" dirty="0">
                <a:solidFill>
                  <a:schemeClr val="bg1"/>
                </a:solidFill>
                <a:latin typeface="Segoe UI Semibold" panose="020B0702040204020203" pitchFamily="34" charset="0"/>
                <a:cs typeface="Segoe UI Semibold" panose="020B0702040204020203" pitchFamily="34" charset="0"/>
              </a:rPr>
              <a:t>Key Contacts and Useful Links </a:t>
            </a:r>
          </a:p>
        </p:txBody>
      </p:sp>
      <p:pic>
        <p:nvPicPr>
          <p:cNvPr id="4" name="Picture 3" descr="UK Government logo">
            <a:extLst>
              <a:ext uri="{FF2B5EF4-FFF2-40B4-BE49-F238E27FC236}">
                <a16:creationId xmlns:a16="http://schemas.microsoft.com/office/drawing/2014/main" id="{CE36C0A9-C45B-4706-8177-DA25BDC98BCB}"/>
              </a:ext>
            </a:extLst>
          </p:cNvPr>
          <p:cNvPicPr/>
          <p:nvPr/>
        </p:nvPicPr>
        <p:blipFill>
          <a:blip r:embed="rId3">
            <a:extLst>
              <a:ext uri="{28A0092B-C50C-407E-A947-70E740481C1C}">
                <a14:useLocalDpi xmlns:a14="http://schemas.microsoft.com/office/drawing/2010/main" val="0"/>
              </a:ext>
            </a:extLst>
          </a:blip>
          <a:stretch>
            <a:fillRect/>
          </a:stretch>
        </p:blipFill>
        <p:spPr>
          <a:xfrm>
            <a:off x="675248" y="355174"/>
            <a:ext cx="2385646" cy="988029"/>
          </a:xfrm>
          <a:prstGeom prst="rect">
            <a:avLst/>
          </a:prstGeom>
        </p:spPr>
      </p:pic>
    </p:spTree>
    <p:extLst>
      <p:ext uri="{BB962C8B-B14F-4D97-AF65-F5344CB8AC3E}">
        <p14:creationId xmlns:p14="http://schemas.microsoft.com/office/powerpoint/2010/main" val="34866601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8DCB-1BCB-4334-A7B7-A0BB42A29402}"/>
              </a:ext>
            </a:extLst>
          </p:cNvPr>
          <p:cNvSpPr>
            <a:spLocks noGrp="1"/>
          </p:cNvSpPr>
          <p:nvPr>
            <p:ph type="title"/>
          </p:nvPr>
        </p:nvSpPr>
        <p:spPr/>
        <p:txBody>
          <a:bodyPr>
            <a:normAutofit/>
          </a:bodyPr>
          <a:lstStyle/>
          <a:p>
            <a:pPr algn="l"/>
            <a:r>
              <a:rPr lang="en-GB" dirty="0">
                <a:solidFill>
                  <a:srgbClr val="CA972A"/>
                </a:solidFill>
                <a:latin typeface="Segoe UI" panose="020B0502040204020203" pitchFamily="34" charset="0"/>
                <a:cs typeface="Segoe UI" panose="020B0502040204020203" pitchFamily="34" charset="0"/>
              </a:rPr>
              <a:t>Key Contacts &amp; Links</a:t>
            </a:r>
          </a:p>
        </p:txBody>
      </p:sp>
      <p:graphicFrame>
        <p:nvGraphicFramePr>
          <p:cNvPr id="4" name="Content Placeholder 3">
            <a:extLst>
              <a:ext uri="{FF2B5EF4-FFF2-40B4-BE49-F238E27FC236}">
                <a16:creationId xmlns:a16="http://schemas.microsoft.com/office/drawing/2014/main" id="{B6F6E242-A60E-49E7-B893-C0F686B5F1E1}"/>
              </a:ext>
            </a:extLst>
          </p:cNvPr>
          <p:cNvGraphicFramePr>
            <a:graphicFrameLocks noGrp="1"/>
          </p:cNvGraphicFramePr>
          <p:nvPr>
            <p:ph idx="1"/>
            <p:extLst>
              <p:ext uri="{D42A27DB-BD31-4B8C-83A1-F6EECF244321}">
                <p14:modId xmlns:p14="http://schemas.microsoft.com/office/powerpoint/2010/main" val="2556005022"/>
              </p:ext>
            </p:extLst>
          </p:nvPr>
        </p:nvGraphicFramePr>
        <p:xfrm>
          <a:off x="826452" y="3268980"/>
          <a:ext cx="7614163" cy="1706880"/>
        </p:xfrm>
        <a:graphic>
          <a:graphicData uri="http://schemas.openxmlformats.org/drawingml/2006/table">
            <a:tbl>
              <a:tblPr firstRow="1" firstCol="1" bandRow="1"/>
              <a:tblGrid>
                <a:gridCol w="1978660">
                  <a:extLst>
                    <a:ext uri="{9D8B030D-6E8A-4147-A177-3AD203B41FA5}">
                      <a16:colId xmlns:a16="http://schemas.microsoft.com/office/drawing/2014/main" val="1162662333"/>
                    </a:ext>
                  </a:extLst>
                </a:gridCol>
                <a:gridCol w="1979295">
                  <a:extLst>
                    <a:ext uri="{9D8B030D-6E8A-4147-A177-3AD203B41FA5}">
                      <a16:colId xmlns:a16="http://schemas.microsoft.com/office/drawing/2014/main" val="3473586828"/>
                    </a:ext>
                  </a:extLst>
                </a:gridCol>
                <a:gridCol w="3656208">
                  <a:extLst>
                    <a:ext uri="{9D8B030D-6E8A-4147-A177-3AD203B41FA5}">
                      <a16:colId xmlns:a16="http://schemas.microsoft.com/office/drawing/2014/main" val="715559905"/>
                    </a:ext>
                  </a:extLst>
                </a:gridCol>
              </a:tblGrid>
              <a:tr h="0">
                <a:tc>
                  <a:txBody>
                    <a:bodyPr/>
                    <a:lstStyle/>
                    <a:p>
                      <a:r>
                        <a:rPr lang="en-GB" sz="14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General Enquiries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Staffordshire County Council</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hlinkClick r:id="rId3"/>
                        </a:rPr>
                        <a:t>ukcrf@staffordshire.gov.uk</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581266"/>
                  </a:ext>
                </a:extLst>
              </a:tr>
              <a:tr h="0">
                <a:tc>
                  <a:txBody>
                    <a:bodyPr/>
                    <a:lstStyle/>
                    <a:p>
                      <a:r>
                        <a:rPr lang="en-GB" sz="14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UK Community Renewal Fund Prospectus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Ministry of Housing, Communities &amp; Local Government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u="sng"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hlinkClick r:id="rId4"/>
                        </a:rPr>
                        <a:t>https://www.gov.uk/government/publications/uk-community-renewal-fund-prospectus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8526923"/>
                  </a:ext>
                </a:extLst>
              </a:tr>
              <a:tr h="0">
                <a:tc>
                  <a:txBody>
                    <a:bodyPr/>
                    <a:lstStyle/>
                    <a:p>
                      <a:r>
                        <a:rPr lang="en-GB" sz="14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UK Community Renewal Fund bidding documents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Staffordshire County Council</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GB" sz="14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5"/>
                        </a:rPr>
                        <a:t>www.staffordshire.gov.uk/UKCommunityRenewalFund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2267969"/>
                  </a:ext>
                </a:extLst>
              </a:tr>
            </a:tbl>
          </a:graphicData>
        </a:graphic>
      </p:graphicFrame>
    </p:spTree>
    <p:extLst>
      <p:ext uri="{BB962C8B-B14F-4D97-AF65-F5344CB8AC3E}">
        <p14:creationId xmlns:p14="http://schemas.microsoft.com/office/powerpoint/2010/main" val="17828912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3B9673-AC28-4242-BEA9-5FC1F399F00F}"/>
              </a:ext>
            </a:extLst>
          </p:cNvPr>
          <p:cNvSpPr txBox="1"/>
          <p:nvPr/>
        </p:nvSpPr>
        <p:spPr>
          <a:xfrm>
            <a:off x="567688" y="2410064"/>
            <a:ext cx="7488832" cy="646331"/>
          </a:xfrm>
          <a:prstGeom prst="rect">
            <a:avLst/>
          </a:prstGeom>
          <a:noFill/>
        </p:spPr>
        <p:txBody>
          <a:bodyPr wrap="square" rtlCol="0">
            <a:spAutoFit/>
          </a:bodyPr>
          <a:lstStyle/>
          <a:p>
            <a:r>
              <a:rPr lang="en-GB" sz="3600" dirty="0">
                <a:solidFill>
                  <a:schemeClr val="bg1"/>
                </a:solidFill>
                <a:latin typeface="Segoe UI Semibold" panose="020B0702040204020203" pitchFamily="34" charset="0"/>
                <a:cs typeface="Segoe UI Semibold" panose="020B0702040204020203" pitchFamily="34" charset="0"/>
              </a:rPr>
              <a:t>Questions </a:t>
            </a:r>
          </a:p>
        </p:txBody>
      </p:sp>
      <p:pic>
        <p:nvPicPr>
          <p:cNvPr id="4" name="Picture 3" descr="UK Government logo">
            <a:extLst>
              <a:ext uri="{FF2B5EF4-FFF2-40B4-BE49-F238E27FC236}">
                <a16:creationId xmlns:a16="http://schemas.microsoft.com/office/drawing/2014/main" id="{CE36C0A9-C45B-4706-8177-DA25BDC98BCB}"/>
              </a:ext>
            </a:extLst>
          </p:cNvPr>
          <p:cNvPicPr/>
          <p:nvPr/>
        </p:nvPicPr>
        <p:blipFill>
          <a:blip r:embed="rId3">
            <a:extLst>
              <a:ext uri="{28A0092B-C50C-407E-A947-70E740481C1C}">
                <a14:useLocalDpi xmlns:a14="http://schemas.microsoft.com/office/drawing/2010/main" val="0"/>
              </a:ext>
            </a:extLst>
          </a:blip>
          <a:stretch>
            <a:fillRect/>
          </a:stretch>
        </p:blipFill>
        <p:spPr>
          <a:xfrm>
            <a:off x="675248" y="355174"/>
            <a:ext cx="2385646" cy="988029"/>
          </a:xfrm>
          <a:prstGeom prst="rect">
            <a:avLst/>
          </a:prstGeom>
        </p:spPr>
      </p:pic>
    </p:spTree>
    <p:extLst>
      <p:ext uri="{BB962C8B-B14F-4D97-AF65-F5344CB8AC3E}">
        <p14:creationId xmlns:p14="http://schemas.microsoft.com/office/powerpoint/2010/main" val="1390216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64A78-7683-426A-B2B5-86E07FA382A5}"/>
              </a:ext>
            </a:extLst>
          </p:cNvPr>
          <p:cNvSpPr>
            <a:spLocks noGrp="1"/>
          </p:cNvSpPr>
          <p:nvPr>
            <p:ph type="title"/>
          </p:nvPr>
        </p:nvSpPr>
        <p:spPr/>
        <p:txBody>
          <a:bodyPr/>
          <a:lstStyle/>
          <a:p>
            <a:pPr algn="l"/>
            <a:r>
              <a:rPr lang="en-GB" dirty="0">
                <a:solidFill>
                  <a:srgbClr val="CA972A"/>
                </a:solidFill>
                <a:latin typeface="Segoe UI" panose="020B0502040204020203" pitchFamily="34" charset="0"/>
                <a:cs typeface="Segoe UI" panose="020B0502040204020203" pitchFamily="34" charset="0"/>
              </a:rPr>
              <a:t>UK Shared Prosperity Fund </a:t>
            </a:r>
          </a:p>
        </p:txBody>
      </p:sp>
      <p:sp>
        <p:nvSpPr>
          <p:cNvPr id="3" name="Content Placeholder 2">
            <a:extLst>
              <a:ext uri="{FF2B5EF4-FFF2-40B4-BE49-F238E27FC236}">
                <a16:creationId xmlns:a16="http://schemas.microsoft.com/office/drawing/2014/main" id="{15C7603A-D58F-49BD-B306-207C1F8BCA00}"/>
              </a:ext>
            </a:extLst>
          </p:cNvPr>
          <p:cNvSpPr>
            <a:spLocks noGrp="1"/>
          </p:cNvSpPr>
          <p:nvPr>
            <p:ph idx="1"/>
          </p:nvPr>
        </p:nvSpPr>
        <p:spPr>
          <a:xfrm>
            <a:off x="457200" y="1417638"/>
            <a:ext cx="8229600" cy="4902951"/>
          </a:xfrm>
        </p:spPr>
        <p:txBody>
          <a:bodyPr>
            <a:normAutofit fontScale="70000" lnSpcReduction="20000"/>
          </a:bodyPr>
          <a:lstStyle/>
          <a:p>
            <a:r>
              <a:rPr lang="en-US" dirty="0"/>
              <a:t>Investment from EU Structural Funds will continue to be spent by local areas until 2023</a:t>
            </a:r>
          </a:p>
          <a:p>
            <a:endParaRPr lang="en-US" dirty="0"/>
          </a:p>
          <a:p>
            <a:r>
              <a:rPr lang="en-US" dirty="0"/>
              <a:t>The government has committed to at least matching EU receipts through the new UK Shared Prosperity Fund, on average reaching around £1.5 billion a year. </a:t>
            </a:r>
          </a:p>
          <a:p>
            <a:endParaRPr lang="en-US" dirty="0"/>
          </a:p>
          <a:p>
            <a:r>
              <a:rPr lang="en-US" dirty="0"/>
              <a:t>This new Fund, to be launched in 2022, will operate throughout the UK and play a part in uniting and levelling up the whole country.</a:t>
            </a:r>
          </a:p>
          <a:p>
            <a:endParaRPr lang="en-US" dirty="0"/>
          </a:p>
          <a:p>
            <a:r>
              <a:rPr lang="en-US" dirty="0"/>
              <a:t>The UKSPF to be tailored to the needs and aspirations of the country, focus on domestic priorities, championing local insight, stripping out overly prescriptive categories for spending, and reducing bureaucracy.</a:t>
            </a:r>
          </a:p>
          <a:p>
            <a:pPr marL="0" indent="0">
              <a:buNone/>
            </a:pPr>
            <a:endParaRPr lang="en-GB" dirty="0">
              <a:latin typeface="+mj-lt"/>
              <a:cs typeface="Segoe UI" panose="020B0502040204020203" pitchFamily="34" charset="0"/>
            </a:endParaRPr>
          </a:p>
        </p:txBody>
      </p:sp>
    </p:spTree>
    <p:extLst>
      <p:ext uri="{BB962C8B-B14F-4D97-AF65-F5344CB8AC3E}">
        <p14:creationId xmlns:p14="http://schemas.microsoft.com/office/powerpoint/2010/main" val="3626871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8DCB-1BCB-4334-A7B7-A0BB42A29402}"/>
              </a:ext>
            </a:extLst>
          </p:cNvPr>
          <p:cNvSpPr>
            <a:spLocks noGrp="1"/>
          </p:cNvSpPr>
          <p:nvPr>
            <p:ph type="title"/>
          </p:nvPr>
        </p:nvSpPr>
        <p:spPr/>
        <p:txBody>
          <a:bodyPr>
            <a:normAutofit/>
          </a:bodyPr>
          <a:lstStyle/>
          <a:p>
            <a:pPr algn="l"/>
            <a:r>
              <a:rPr lang="en-GB" dirty="0">
                <a:solidFill>
                  <a:srgbClr val="CA972A"/>
                </a:solidFill>
                <a:latin typeface="Segoe UI" panose="020B0502040204020203" pitchFamily="34" charset="0"/>
                <a:cs typeface="Segoe UI" panose="020B0502040204020203" pitchFamily="34" charset="0"/>
              </a:rPr>
              <a:t>UK Community Renewal Fund</a:t>
            </a:r>
          </a:p>
        </p:txBody>
      </p:sp>
      <p:sp>
        <p:nvSpPr>
          <p:cNvPr id="14" name="Content Placeholder 2">
            <a:extLst>
              <a:ext uri="{FF2B5EF4-FFF2-40B4-BE49-F238E27FC236}">
                <a16:creationId xmlns:a16="http://schemas.microsoft.com/office/drawing/2014/main" id="{4A554756-1912-4A93-9974-1A0AEB9112B2}"/>
              </a:ext>
            </a:extLst>
          </p:cNvPr>
          <p:cNvSpPr>
            <a:spLocks noGrp="1"/>
          </p:cNvSpPr>
          <p:nvPr>
            <p:ph idx="1"/>
          </p:nvPr>
        </p:nvSpPr>
        <p:spPr>
          <a:xfrm>
            <a:off x="457200" y="1331373"/>
            <a:ext cx="8229600" cy="4708525"/>
          </a:xfrm>
        </p:spPr>
        <p:txBody>
          <a:bodyPr>
            <a:normAutofit/>
          </a:bodyPr>
          <a:lstStyle/>
          <a:p>
            <a:pPr marL="457200" indent="-457200"/>
            <a:r>
              <a:rPr lang="en-GB" sz="2800" dirty="0"/>
              <a:t>£220m additional funding to target communities of greatest need and facing significant challenges</a:t>
            </a:r>
          </a:p>
          <a:p>
            <a:pPr marL="457200" indent="-457200"/>
            <a:r>
              <a:rPr lang="en-GB" sz="2800" dirty="0"/>
              <a:t>Transition away from EU funding and towards the UK Shared Prosperity Fund </a:t>
            </a:r>
          </a:p>
          <a:p>
            <a:pPr marL="457200" indent="-457200"/>
            <a:r>
              <a:rPr lang="en-GB" sz="2800" dirty="0"/>
              <a:t>Build on other government funding in place or recently announced including </a:t>
            </a:r>
          </a:p>
          <a:p>
            <a:pPr marL="857250" lvl="1" indent="-457200"/>
            <a:r>
              <a:rPr lang="en-GB" sz="2400" dirty="0"/>
              <a:t>Levelling Up Fund, UK Community Ownership Fund</a:t>
            </a:r>
          </a:p>
          <a:p>
            <a:pPr marL="857250" lvl="1" indent="-457200"/>
            <a:r>
              <a:rPr lang="en-GB" sz="2400" dirty="0"/>
              <a:t>Plan for Jobs, </a:t>
            </a:r>
          </a:p>
          <a:p>
            <a:pPr marL="857250" lvl="1" indent="-457200"/>
            <a:r>
              <a:rPr lang="en-GB" sz="2400" dirty="0"/>
              <a:t>Getting Building Fund, </a:t>
            </a:r>
          </a:p>
          <a:p>
            <a:pPr marL="857250" lvl="1" indent="-457200"/>
            <a:r>
              <a:rPr lang="en-GB" sz="2400" dirty="0"/>
              <a:t>Future High Streets Fund, Towns Fund </a:t>
            </a:r>
          </a:p>
          <a:p>
            <a:pPr marL="457200" indent="-457200"/>
            <a:endParaRPr lang="en-GB" dirty="0">
              <a:latin typeface="Segoe UI" panose="020B0502040204020203" pitchFamily="34" charset="0"/>
              <a:cs typeface="Segoe UI" panose="020B0502040204020203" pitchFamily="34" charset="0"/>
            </a:endParaRPr>
          </a:p>
          <a:p>
            <a:pPr marL="0" indent="0">
              <a:buNone/>
            </a:pPr>
            <a:endParaRPr lang="en-GB" dirty="0">
              <a:latin typeface="Segoe UI" panose="020B0502040204020203" pitchFamily="34" charset="0"/>
              <a:cs typeface="Segoe UI" panose="020B0502040204020203" pitchFamily="34" charset="0"/>
            </a:endParaRPr>
          </a:p>
          <a:p>
            <a:endParaRPr lang="en-GB"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87674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3B9673-AC28-4242-BEA9-5FC1F399F00F}"/>
              </a:ext>
            </a:extLst>
          </p:cNvPr>
          <p:cNvSpPr txBox="1"/>
          <p:nvPr/>
        </p:nvSpPr>
        <p:spPr>
          <a:xfrm>
            <a:off x="567688" y="2410064"/>
            <a:ext cx="7488832" cy="1200329"/>
          </a:xfrm>
          <a:prstGeom prst="rect">
            <a:avLst/>
          </a:prstGeom>
          <a:noFill/>
        </p:spPr>
        <p:txBody>
          <a:bodyPr wrap="square" rtlCol="0">
            <a:spAutoFit/>
          </a:bodyPr>
          <a:lstStyle/>
          <a:p>
            <a:r>
              <a:rPr lang="en-GB" sz="3600" dirty="0">
                <a:solidFill>
                  <a:schemeClr val="bg1"/>
                </a:solidFill>
                <a:latin typeface="Segoe UI Semibold" panose="020B0702040204020203" pitchFamily="34" charset="0"/>
                <a:cs typeface="Segoe UI Semibold" panose="020B0702040204020203" pitchFamily="34" charset="0"/>
              </a:rPr>
              <a:t>Community Renewal Fund (CRF) Priorities</a:t>
            </a:r>
          </a:p>
        </p:txBody>
      </p:sp>
      <p:pic>
        <p:nvPicPr>
          <p:cNvPr id="4" name="Picture 3" descr="UK Government logo">
            <a:extLst>
              <a:ext uri="{FF2B5EF4-FFF2-40B4-BE49-F238E27FC236}">
                <a16:creationId xmlns:a16="http://schemas.microsoft.com/office/drawing/2014/main" id="{CE36C0A9-C45B-4706-8177-DA25BDC98BCB}"/>
              </a:ext>
            </a:extLst>
          </p:cNvPr>
          <p:cNvPicPr/>
          <p:nvPr/>
        </p:nvPicPr>
        <p:blipFill>
          <a:blip r:embed="rId3">
            <a:extLst>
              <a:ext uri="{28A0092B-C50C-407E-A947-70E740481C1C}">
                <a14:useLocalDpi xmlns:a14="http://schemas.microsoft.com/office/drawing/2010/main" val="0"/>
              </a:ext>
            </a:extLst>
          </a:blip>
          <a:stretch>
            <a:fillRect/>
          </a:stretch>
        </p:blipFill>
        <p:spPr>
          <a:xfrm>
            <a:off x="675248" y="355174"/>
            <a:ext cx="2385646" cy="988029"/>
          </a:xfrm>
          <a:prstGeom prst="rect">
            <a:avLst/>
          </a:prstGeom>
        </p:spPr>
      </p:pic>
    </p:spTree>
    <p:extLst>
      <p:ext uri="{BB962C8B-B14F-4D97-AF65-F5344CB8AC3E}">
        <p14:creationId xmlns:p14="http://schemas.microsoft.com/office/powerpoint/2010/main" val="4273680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16239-722E-4063-8CE8-045D982D781F}"/>
              </a:ext>
            </a:extLst>
          </p:cNvPr>
          <p:cNvSpPr>
            <a:spLocks noGrp="1"/>
          </p:cNvSpPr>
          <p:nvPr>
            <p:ph type="title"/>
          </p:nvPr>
        </p:nvSpPr>
        <p:spPr/>
        <p:txBody>
          <a:bodyPr/>
          <a:lstStyle/>
          <a:p>
            <a:pPr algn="l"/>
            <a:r>
              <a:rPr lang="en-GB" dirty="0">
                <a:solidFill>
                  <a:srgbClr val="CA972A"/>
                </a:solidFill>
                <a:latin typeface="Segoe UI" panose="020B0502040204020203" pitchFamily="34" charset="0"/>
                <a:cs typeface="Segoe UI" panose="020B0502040204020203" pitchFamily="34" charset="0"/>
              </a:rPr>
              <a:t>UKCRF – Key Facts</a:t>
            </a:r>
          </a:p>
        </p:txBody>
      </p:sp>
      <p:sp>
        <p:nvSpPr>
          <p:cNvPr id="3" name="Content Placeholder 2">
            <a:extLst>
              <a:ext uri="{FF2B5EF4-FFF2-40B4-BE49-F238E27FC236}">
                <a16:creationId xmlns:a16="http://schemas.microsoft.com/office/drawing/2014/main" id="{4E0CAA2F-1F56-4E4E-A051-345D458961CF}"/>
              </a:ext>
            </a:extLst>
          </p:cNvPr>
          <p:cNvSpPr>
            <a:spLocks noGrp="1"/>
          </p:cNvSpPr>
          <p:nvPr>
            <p:ph idx="1"/>
          </p:nvPr>
        </p:nvSpPr>
        <p:spPr>
          <a:xfrm>
            <a:off x="457200" y="1417638"/>
            <a:ext cx="8229600" cy="4708525"/>
          </a:xfrm>
        </p:spPr>
        <p:txBody>
          <a:bodyPr>
            <a:normAutofit fontScale="92500"/>
          </a:bodyPr>
          <a:lstStyle/>
          <a:p>
            <a:pPr marL="285750" indent="-285750"/>
            <a:r>
              <a:rPr lang="en-GB" dirty="0"/>
              <a:t>To be piloted and prioritised initially in 100 places across UK</a:t>
            </a:r>
          </a:p>
          <a:p>
            <a:pPr marL="285750" indent="-285750"/>
            <a:r>
              <a:rPr lang="en-GB" dirty="0"/>
              <a:t>Newcastle-under-Lyme identified as a priority place in Staffordshire</a:t>
            </a:r>
          </a:p>
          <a:p>
            <a:pPr marL="285750" indent="-285750"/>
            <a:r>
              <a:rPr lang="en-GB" dirty="0"/>
              <a:t>SCC assigned as the ‘lead authority’</a:t>
            </a:r>
          </a:p>
          <a:p>
            <a:pPr marL="285750" indent="-285750"/>
            <a:r>
              <a:rPr lang="en-GB" dirty="0"/>
              <a:t>Up to £3m</a:t>
            </a:r>
            <a:r>
              <a:rPr lang="en-GB" b="1" dirty="0"/>
              <a:t> </a:t>
            </a:r>
            <a:r>
              <a:rPr lang="en-GB" dirty="0"/>
              <a:t>(90% revenue funding) per Place, larger projects encouraged (£500k+ per project) </a:t>
            </a:r>
          </a:p>
          <a:p>
            <a:pPr marL="285750" indent="-285750"/>
            <a:r>
              <a:rPr lang="en-GB" dirty="0"/>
              <a:t>Funding to be financially complete by March 2022</a:t>
            </a:r>
          </a:p>
        </p:txBody>
      </p:sp>
    </p:spTree>
    <p:extLst>
      <p:ext uri="{BB962C8B-B14F-4D97-AF65-F5344CB8AC3E}">
        <p14:creationId xmlns:p14="http://schemas.microsoft.com/office/powerpoint/2010/main" val="1700930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1934</TotalTime>
  <Words>4093</Words>
  <Application>Microsoft Office PowerPoint</Application>
  <PresentationFormat>On-screen Show (4:3)</PresentationFormat>
  <Paragraphs>457</Paragraphs>
  <Slides>58</Slides>
  <Notes>58</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58</vt:i4>
      </vt:variant>
    </vt:vector>
  </HeadingPairs>
  <TitlesOfParts>
    <vt:vector size="68" baseType="lpstr">
      <vt:lpstr>Arial</vt:lpstr>
      <vt:lpstr>Calibri</vt:lpstr>
      <vt:lpstr>Segoe UI</vt:lpstr>
      <vt:lpstr>Segoe UI Semibold</vt:lpstr>
      <vt:lpstr>Symbol</vt:lpstr>
      <vt:lpstr>Times New Roman</vt:lpstr>
      <vt:lpstr>Wingdings</vt:lpstr>
      <vt:lpstr>Office Theme</vt:lpstr>
      <vt:lpstr>1_Office Theme</vt:lpstr>
      <vt:lpstr>Acrobat Document</vt:lpstr>
      <vt:lpstr>PowerPoint Presentation</vt:lpstr>
      <vt:lpstr>Welcome &amp; Introductions</vt:lpstr>
      <vt:lpstr>Event Agenda – 16.4.21</vt:lpstr>
      <vt:lpstr>PowerPoint Presentation</vt:lpstr>
      <vt:lpstr>Build Back Better – Plan for Growth</vt:lpstr>
      <vt:lpstr>UK Shared Prosperity Fund </vt:lpstr>
      <vt:lpstr>UK Community Renewal Fund</vt:lpstr>
      <vt:lpstr>PowerPoint Presentation</vt:lpstr>
      <vt:lpstr>UKCRF – Key Facts</vt:lpstr>
      <vt:lpstr>UKCRF – Key Facts</vt:lpstr>
      <vt:lpstr>UKCRF – Priorities</vt:lpstr>
      <vt:lpstr>Investment in Skills </vt:lpstr>
      <vt:lpstr>Investment for local business</vt:lpstr>
      <vt:lpstr>Investment in communities and place</vt:lpstr>
      <vt:lpstr>Supporting people into employment</vt:lpstr>
      <vt:lpstr>PowerPoint Presentation</vt:lpstr>
      <vt:lpstr>PowerPoint Presentation</vt:lpstr>
      <vt:lpstr>PowerPoint Presentation</vt:lpstr>
      <vt:lpstr>PowerPoint Presentation</vt:lpstr>
      <vt:lpstr>What is it?</vt:lpstr>
      <vt:lpstr>PowerPoint Presentation</vt:lpstr>
      <vt:lpstr>Local Priorities for the next 5 years</vt:lpstr>
      <vt:lpstr>What’s next?</vt:lpstr>
      <vt:lpstr>Further Information </vt:lpstr>
      <vt:lpstr>PowerPoint Presentation</vt:lpstr>
      <vt:lpstr>Our Role</vt:lpstr>
      <vt:lpstr>Geographic Coverage</vt:lpstr>
      <vt:lpstr>PowerPoint Presentation</vt:lpstr>
      <vt:lpstr>Who Can Apply?</vt:lpstr>
      <vt:lpstr>Who and what the fund can support</vt:lpstr>
      <vt:lpstr>PowerPoint Presentation</vt:lpstr>
      <vt:lpstr>Excluded costs and activities</vt:lpstr>
      <vt:lpstr>Branding and Publicity</vt:lpstr>
      <vt:lpstr>Monitoring and Evaluation</vt:lpstr>
      <vt:lpstr>Beneficiaries</vt:lpstr>
      <vt:lpstr>Outcomes</vt:lpstr>
      <vt:lpstr>PowerPoint Presentation</vt:lpstr>
      <vt:lpstr>PowerPoint Presentation</vt:lpstr>
      <vt:lpstr>PowerPoint Presentation</vt:lpstr>
      <vt:lpstr>PowerPoint Presentation</vt:lpstr>
      <vt:lpstr>PowerPoint Presentation</vt:lpstr>
      <vt:lpstr>PowerPoint Presentation</vt:lpstr>
      <vt:lpstr>Submitting an application</vt:lpstr>
      <vt:lpstr>Submitting an application</vt:lpstr>
      <vt:lpstr>PowerPoint Presentation</vt:lpstr>
      <vt:lpstr>Selection Process</vt:lpstr>
      <vt:lpstr>Selection Process</vt:lpstr>
      <vt:lpstr>Selection Process</vt:lpstr>
      <vt:lpstr>Selection Process</vt:lpstr>
      <vt:lpstr>PowerPoint Presentation</vt:lpstr>
      <vt:lpstr>Payments &amp; Monitoring</vt:lpstr>
      <vt:lpstr>Payments &amp; Monitoring</vt:lpstr>
      <vt:lpstr>Payments &amp; Monitoring</vt:lpstr>
      <vt:lpstr>PowerPoint Presentation</vt:lpstr>
      <vt:lpstr>Timeline</vt:lpstr>
      <vt:lpstr>PowerPoint Presentation</vt:lpstr>
      <vt:lpstr>Key Contacts &amp; Links</vt:lpstr>
      <vt:lpstr>PowerPoint Presentation</vt:lpstr>
    </vt:vector>
  </TitlesOfParts>
  <Company>Staffordshire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Sarah L (Strat&amp;CS)</dc:creator>
  <cp:lastModifiedBy>Poole, David (E,I&amp;S)</cp:lastModifiedBy>
  <cp:revision>97</cp:revision>
  <dcterms:created xsi:type="dcterms:W3CDTF">2017-11-29T08:50:43Z</dcterms:created>
  <dcterms:modified xsi:type="dcterms:W3CDTF">2021-04-20T13:47:19Z</dcterms:modified>
</cp:coreProperties>
</file>